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58" r:id="rId10"/>
    <p:sldId id="269" r:id="rId11"/>
    <p:sldId id="259" r:id="rId12"/>
    <p:sldId id="297" r:id="rId13"/>
    <p:sldId id="303" r:id="rId14"/>
    <p:sldId id="298" r:id="rId15"/>
    <p:sldId id="260" r:id="rId16"/>
    <p:sldId id="272" r:id="rId17"/>
    <p:sldId id="273" r:id="rId18"/>
    <p:sldId id="271" r:id="rId19"/>
    <p:sldId id="274" r:id="rId20"/>
    <p:sldId id="277" r:id="rId21"/>
    <p:sldId id="301" r:id="rId22"/>
    <p:sldId id="278" r:id="rId23"/>
    <p:sldId id="296" r:id="rId24"/>
    <p:sldId id="280" r:id="rId25"/>
    <p:sldId id="300" r:id="rId26"/>
    <p:sldId id="261" r:id="rId27"/>
    <p:sldId id="286" r:id="rId28"/>
    <p:sldId id="287" r:id="rId29"/>
    <p:sldId id="289" r:id="rId30"/>
    <p:sldId id="290" r:id="rId31"/>
    <p:sldId id="291" r:id="rId32"/>
    <p:sldId id="292" r:id="rId33"/>
    <p:sldId id="285" r:id="rId34"/>
    <p:sldId id="294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368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CD35F6-56A2-DF40-AC89-9CDB0DD29ECA}" type="doc">
      <dgm:prSet loTypeId="urn:microsoft.com/office/officeart/2005/8/layout/hierarchy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88FA7F-2B03-7740-822D-68B0BC417130}">
      <dgm:prSet phldrT="[Text]"/>
      <dgm:spPr/>
      <dgm:t>
        <a:bodyPr/>
        <a:lstStyle/>
        <a:p>
          <a:r>
            <a:rPr lang="en-US" dirty="0" smtClean="0"/>
            <a:t>Internal</a:t>
          </a:r>
          <a:endParaRPr lang="en-US" dirty="0"/>
        </a:p>
      </dgm:t>
    </dgm:pt>
    <dgm:pt modelId="{3432C873-46AA-3B48-BE14-DFE920561A6A}" type="parTrans" cxnId="{27B00466-1068-A84C-8C4A-5DEA75B00B08}">
      <dgm:prSet/>
      <dgm:spPr/>
      <dgm:t>
        <a:bodyPr/>
        <a:lstStyle/>
        <a:p>
          <a:endParaRPr lang="en-US"/>
        </a:p>
      </dgm:t>
    </dgm:pt>
    <dgm:pt modelId="{F539A28B-DC44-DF4F-8B07-7CC9BF4C3BCC}" type="sibTrans" cxnId="{27B00466-1068-A84C-8C4A-5DEA75B00B08}">
      <dgm:prSet/>
      <dgm:spPr/>
      <dgm:t>
        <a:bodyPr/>
        <a:lstStyle/>
        <a:p>
          <a:endParaRPr lang="en-US"/>
        </a:p>
      </dgm:t>
    </dgm:pt>
    <dgm:pt modelId="{EF5F4993-8ECB-304C-89E7-A7E57C80F653}">
      <dgm:prSet phldrT="[Text]" custT="1"/>
      <dgm:spPr/>
      <dgm:t>
        <a:bodyPr/>
        <a:lstStyle/>
        <a:p>
          <a:r>
            <a:rPr lang="en-US" sz="1400" b="1" dirty="0" smtClean="0"/>
            <a:t>Primary</a:t>
          </a:r>
          <a:r>
            <a:rPr lang="en-US" sz="1400" dirty="0" smtClean="0"/>
            <a:t/>
          </a:r>
          <a:br>
            <a:rPr lang="en-US" sz="1400" dirty="0" smtClean="0"/>
          </a:br>
          <a:r>
            <a:rPr lang="en-US" sz="1200" dirty="0" smtClean="0"/>
            <a:t>Students/Parents</a:t>
          </a:r>
        </a:p>
        <a:p>
          <a:r>
            <a:rPr lang="en-US" sz="1200" dirty="0" smtClean="0"/>
            <a:t>Teachers/Principals</a:t>
          </a:r>
        </a:p>
        <a:p>
          <a:r>
            <a:rPr lang="en-US" sz="1200" dirty="0" smtClean="0"/>
            <a:t>Superintendent/School Board</a:t>
          </a:r>
        </a:p>
        <a:p>
          <a:r>
            <a:rPr lang="en-US" sz="1200" dirty="0" smtClean="0"/>
            <a:t>Non-teaching staff (bus drivers, cafeteria, etc.)</a:t>
          </a:r>
          <a:endParaRPr lang="en-US" sz="1200" dirty="0"/>
        </a:p>
      </dgm:t>
    </dgm:pt>
    <dgm:pt modelId="{9EBAF5E0-C993-D34C-929F-F1D12D406A13}" type="parTrans" cxnId="{7B315CB0-1378-EB4E-BC8E-268D499B72A2}">
      <dgm:prSet/>
      <dgm:spPr/>
      <dgm:t>
        <a:bodyPr/>
        <a:lstStyle/>
        <a:p>
          <a:endParaRPr lang="en-US"/>
        </a:p>
      </dgm:t>
    </dgm:pt>
    <dgm:pt modelId="{0A6DA0FA-B68D-E243-A98F-40488105DD50}" type="sibTrans" cxnId="{7B315CB0-1378-EB4E-BC8E-268D499B72A2}">
      <dgm:prSet/>
      <dgm:spPr/>
      <dgm:t>
        <a:bodyPr/>
        <a:lstStyle/>
        <a:p>
          <a:endParaRPr lang="en-US"/>
        </a:p>
      </dgm:t>
    </dgm:pt>
    <dgm:pt modelId="{AB3518C7-D407-1C45-A442-96F5EF99E386}">
      <dgm:prSet phldrT="[Text]"/>
      <dgm:spPr/>
      <dgm:t>
        <a:bodyPr/>
        <a:lstStyle/>
        <a:p>
          <a:r>
            <a:rPr lang="en-US" dirty="0" smtClean="0"/>
            <a:t>External</a:t>
          </a:r>
          <a:endParaRPr lang="en-US" dirty="0"/>
        </a:p>
      </dgm:t>
    </dgm:pt>
    <dgm:pt modelId="{131C0BCE-C262-CD47-94D5-121A116F6FDB}" type="parTrans" cxnId="{A9A1151E-581D-E445-BD01-93378C122ED2}">
      <dgm:prSet/>
      <dgm:spPr/>
      <dgm:t>
        <a:bodyPr/>
        <a:lstStyle/>
        <a:p>
          <a:endParaRPr lang="en-US"/>
        </a:p>
      </dgm:t>
    </dgm:pt>
    <dgm:pt modelId="{CA516AE9-A4ED-FD41-9F27-C0561CEF114F}" type="sibTrans" cxnId="{A9A1151E-581D-E445-BD01-93378C122ED2}">
      <dgm:prSet/>
      <dgm:spPr/>
      <dgm:t>
        <a:bodyPr/>
        <a:lstStyle/>
        <a:p>
          <a:endParaRPr lang="en-US"/>
        </a:p>
      </dgm:t>
    </dgm:pt>
    <dgm:pt modelId="{2A97EB8E-F354-2248-A677-22D4C6E80CC4}">
      <dgm:prSet phldrT="[Text]" custT="1"/>
      <dgm:spPr/>
      <dgm:t>
        <a:bodyPr/>
        <a:lstStyle/>
        <a:p>
          <a:r>
            <a:rPr lang="en-US" sz="1400" b="1" dirty="0" smtClean="0"/>
            <a:t>Primary</a:t>
          </a:r>
        </a:p>
        <a:p>
          <a:r>
            <a:rPr lang="en-US" sz="1200" dirty="0" smtClean="0"/>
            <a:t>Residents who live in EBR parish</a:t>
          </a:r>
        </a:p>
        <a:p>
          <a:r>
            <a:rPr lang="en-US" sz="1200" dirty="0" smtClean="0"/>
            <a:t>Parents with kids in private schools</a:t>
          </a:r>
          <a:endParaRPr lang="en-US" sz="1200" dirty="0"/>
        </a:p>
      </dgm:t>
    </dgm:pt>
    <dgm:pt modelId="{F55C5C52-FB5A-5E43-BDE3-2C8916BDCB2A}" type="parTrans" cxnId="{083B5665-E1B2-364D-B631-B5362586DD01}">
      <dgm:prSet/>
      <dgm:spPr/>
      <dgm:t>
        <a:bodyPr/>
        <a:lstStyle/>
        <a:p>
          <a:endParaRPr lang="en-US"/>
        </a:p>
      </dgm:t>
    </dgm:pt>
    <dgm:pt modelId="{31A597D8-8F9C-1947-B4F3-8406F6146A18}" type="sibTrans" cxnId="{083B5665-E1B2-364D-B631-B5362586DD01}">
      <dgm:prSet/>
      <dgm:spPr/>
      <dgm:t>
        <a:bodyPr/>
        <a:lstStyle/>
        <a:p>
          <a:endParaRPr lang="en-US"/>
        </a:p>
      </dgm:t>
    </dgm:pt>
    <dgm:pt modelId="{F65C0C4D-9A8E-1F42-8527-78C5ECAAAC85}">
      <dgm:prSet phldrT="[Text]" custT="1"/>
      <dgm:spPr/>
      <dgm:t>
        <a:bodyPr/>
        <a:lstStyle/>
        <a:p>
          <a:r>
            <a:rPr lang="en-US" sz="1400" b="1" dirty="0" smtClean="0"/>
            <a:t>Media</a:t>
          </a:r>
        </a:p>
        <a:p>
          <a:r>
            <a:rPr lang="en-US" sz="1200" dirty="0" smtClean="0"/>
            <a:t>Local</a:t>
          </a:r>
          <a:br>
            <a:rPr lang="en-US" sz="1200" dirty="0" smtClean="0"/>
          </a:br>
          <a:r>
            <a:rPr lang="en-US" sz="1200" dirty="0" smtClean="0"/>
            <a:t>National</a:t>
          </a:r>
          <a:br>
            <a:rPr lang="en-US" sz="1200" dirty="0" smtClean="0"/>
          </a:br>
          <a:r>
            <a:rPr lang="en-US" sz="1200" dirty="0" smtClean="0"/>
            <a:t>Trade</a:t>
          </a:r>
          <a:br>
            <a:rPr lang="en-US" sz="1200" dirty="0" smtClean="0"/>
          </a:br>
          <a:r>
            <a:rPr lang="en-US" sz="1200" dirty="0" smtClean="0"/>
            <a:t>Social Media</a:t>
          </a:r>
          <a:endParaRPr lang="en-US" sz="1200" dirty="0"/>
        </a:p>
      </dgm:t>
    </dgm:pt>
    <dgm:pt modelId="{F129C048-C6C2-2347-9DF9-657FBC3B8E76}" type="parTrans" cxnId="{AE5FC73D-37A7-C643-9513-CCB07F3C5D14}">
      <dgm:prSet/>
      <dgm:spPr/>
      <dgm:t>
        <a:bodyPr/>
        <a:lstStyle/>
        <a:p>
          <a:endParaRPr lang="en-US"/>
        </a:p>
      </dgm:t>
    </dgm:pt>
    <dgm:pt modelId="{D98E1F72-71D3-C946-B06E-9F2CBD0EE060}" type="sibTrans" cxnId="{AE5FC73D-37A7-C643-9513-CCB07F3C5D14}">
      <dgm:prSet/>
      <dgm:spPr/>
      <dgm:t>
        <a:bodyPr/>
        <a:lstStyle/>
        <a:p>
          <a:endParaRPr lang="en-US"/>
        </a:p>
      </dgm:t>
    </dgm:pt>
    <dgm:pt modelId="{0DFEE066-657A-DC42-A92B-CC723432FE33}">
      <dgm:prSet phldrT="[Text]" custT="1"/>
      <dgm:spPr/>
      <dgm:t>
        <a:bodyPr/>
        <a:lstStyle/>
        <a:p>
          <a:r>
            <a:rPr lang="en-US" sz="1400" b="1" dirty="0" smtClean="0"/>
            <a:t>Secondary:  Community-at-large</a:t>
          </a:r>
          <a:r>
            <a:rPr lang="en-US" sz="1400" dirty="0" smtClean="0"/>
            <a:t/>
          </a:r>
          <a:br>
            <a:rPr lang="en-US" sz="1400" dirty="0" smtClean="0"/>
          </a:br>
          <a:r>
            <a:rPr lang="en-US" sz="1200" dirty="0" smtClean="0"/>
            <a:t>Business/Chamber of Commerce</a:t>
          </a:r>
        </a:p>
        <a:p>
          <a:r>
            <a:rPr lang="en-US" sz="1200" dirty="0" smtClean="0"/>
            <a:t>Government/Local Law Enforcement</a:t>
          </a:r>
        </a:p>
        <a:p>
          <a:r>
            <a:rPr lang="en-US" sz="1200" dirty="0" smtClean="0"/>
            <a:t>District Retirees</a:t>
          </a:r>
          <a:endParaRPr lang="en-US" sz="1200" dirty="0"/>
        </a:p>
      </dgm:t>
    </dgm:pt>
    <dgm:pt modelId="{46A70B4C-31AB-184C-B4E9-67AA75032A86}" type="parTrans" cxnId="{124608C8-2940-4740-AFAC-36CF7564C726}">
      <dgm:prSet/>
      <dgm:spPr/>
      <dgm:t>
        <a:bodyPr/>
        <a:lstStyle/>
        <a:p>
          <a:endParaRPr lang="en-US"/>
        </a:p>
      </dgm:t>
    </dgm:pt>
    <dgm:pt modelId="{7DFC53FC-20AF-D14A-9A53-777752D64F9C}" type="sibTrans" cxnId="{124608C8-2940-4740-AFAC-36CF7564C726}">
      <dgm:prSet/>
      <dgm:spPr/>
      <dgm:t>
        <a:bodyPr/>
        <a:lstStyle/>
        <a:p>
          <a:endParaRPr lang="en-US"/>
        </a:p>
      </dgm:t>
    </dgm:pt>
    <dgm:pt modelId="{756E275C-115B-6C43-9D5F-A25781B1B765}" type="pres">
      <dgm:prSet presAssocID="{29CD35F6-56A2-DF40-AC89-9CDB0DD29EC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8C1CFB3-4200-4444-B09D-374A07D47314}" type="pres">
      <dgm:prSet presAssocID="{8C88FA7F-2B03-7740-822D-68B0BC417130}" presName="root" presStyleCnt="0"/>
      <dgm:spPr/>
      <dgm:t>
        <a:bodyPr/>
        <a:lstStyle/>
        <a:p>
          <a:endParaRPr lang="en-US"/>
        </a:p>
      </dgm:t>
    </dgm:pt>
    <dgm:pt modelId="{3002EF2C-E8B9-7245-A002-DA780046F5CE}" type="pres">
      <dgm:prSet presAssocID="{8C88FA7F-2B03-7740-822D-68B0BC417130}" presName="rootComposite" presStyleCnt="0"/>
      <dgm:spPr/>
      <dgm:t>
        <a:bodyPr/>
        <a:lstStyle/>
        <a:p>
          <a:endParaRPr lang="en-US"/>
        </a:p>
      </dgm:t>
    </dgm:pt>
    <dgm:pt modelId="{06D2DC23-6D3B-EB44-9370-115F1BB697F9}" type="pres">
      <dgm:prSet presAssocID="{8C88FA7F-2B03-7740-822D-68B0BC417130}" presName="rootText" presStyleLbl="node1" presStyleIdx="0" presStyleCnt="2" custFlipVert="0" custScaleX="96084" custScaleY="40265" custLinFactNeighborX="-192" custLinFactNeighborY="-79890"/>
      <dgm:spPr/>
      <dgm:t>
        <a:bodyPr/>
        <a:lstStyle/>
        <a:p>
          <a:endParaRPr lang="en-US"/>
        </a:p>
      </dgm:t>
    </dgm:pt>
    <dgm:pt modelId="{D2EB5A13-946C-6D41-A264-9C8F983AFD93}" type="pres">
      <dgm:prSet presAssocID="{8C88FA7F-2B03-7740-822D-68B0BC417130}" presName="rootConnector" presStyleLbl="node1" presStyleIdx="0" presStyleCnt="2"/>
      <dgm:spPr/>
      <dgm:t>
        <a:bodyPr/>
        <a:lstStyle/>
        <a:p>
          <a:endParaRPr lang="en-US"/>
        </a:p>
      </dgm:t>
    </dgm:pt>
    <dgm:pt modelId="{C1CD2760-9DB0-3645-9D4A-4F3575EA7E97}" type="pres">
      <dgm:prSet presAssocID="{8C88FA7F-2B03-7740-822D-68B0BC417130}" presName="childShape" presStyleCnt="0"/>
      <dgm:spPr/>
      <dgm:t>
        <a:bodyPr/>
        <a:lstStyle/>
        <a:p>
          <a:endParaRPr lang="en-US"/>
        </a:p>
      </dgm:t>
    </dgm:pt>
    <dgm:pt modelId="{1F27990F-5A8C-D84F-B594-A1B3BF5EB066}" type="pres">
      <dgm:prSet presAssocID="{9EBAF5E0-C993-D34C-929F-F1D12D406A13}" presName="Name13" presStyleLbl="parChTrans1D2" presStyleIdx="0" presStyleCnt="4"/>
      <dgm:spPr/>
      <dgm:t>
        <a:bodyPr/>
        <a:lstStyle/>
        <a:p>
          <a:endParaRPr lang="en-US"/>
        </a:p>
      </dgm:t>
    </dgm:pt>
    <dgm:pt modelId="{3869D5FC-DED4-8C4A-8D42-59E432E28DFC}" type="pres">
      <dgm:prSet presAssocID="{EF5F4993-8ECB-304C-89E7-A7E57C80F653}" presName="childText" presStyleLbl="bgAcc1" presStyleIdx="0" presStyleCnt="4" custScaleX="145950" custScaleY="109417" custLinFactNeighborX="1069" custLinFactNeighborY="-84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37DC55-963F-C54D-8F59-626A12DBAE30}" type="pres">
      <dgm:prSet presAssocID="{AB3518C7-D407-1C45-A442-96F5EF99E386}" presName="root" presStyleCnt="0"/>
      <dgm:spPr/>
      <dgm:t>
        <a:bodyPr/>
        <a:lstStyle/>
        <a:p>
          <a:endParaRPr lang="en-US"/>
        </a:p>
      </dgm:t>
    </dgm:pt>
    <dgm:pt modelId="{B0012CE5-AE34-3647-85AD-6C8FC261D5DB}" type="pres">
      <dgm:prSet presAssocID="{AB3518C7-D407-1C45-A442-96F5EF99E386}" presName="rootComposite" presStyleCnt="0"/>
      <dgm:spPr/>
      <dgm:t>
        <a:bodyPr/>
        <a:lstStyle/>
        <a:p>
          <a:endParaRPr lang="en-US"/>
        </a:p>
      </dgm:t>
    </dgm:pt>
    <dgm:pt modelId="{25031EBC-DBDE-8A4F-BEE1-F3BA0E9E7F8E}" type="pres">
      <dgm:prSet presAssocID="{AB3518C7-D407-1C45-A442-96F5EF99E386}" presName="rootText" presStyleLbl="node1" presStyleIdx="1" presStyleCnt="2" custScaleY="46450" custLinFactNeighborX="667" custLinFactNeighborY="-79890"/>
      <dgm:spPr/>
      <dgm:t>
        <a:bodyPr/>
        <a:lstStyle/>
        <a:p>
          <a:endParaRPr lang="en-US"/>
        </a:p>
      </dgm:t>
    </dgm:pt>
    <dgm:pt modelId="{DAF0121D-EF30-DF45-B1F8-D5C382958790}" type="pres">
      <dgm:prSet presAssocID="{AB3518C7-D407-1C45-A442-96F5EF99E386}" presName="rootConnector" presStyleLbl="node1" presStyleIdx="1" presStyleCnt="2"/>
      <dgm:spPr/>
      <dgm:t>
        <a:bodyPr/>
        <a:lstStyle/>
        <a:p>
          <a:endParaRPr lang="en-US"/>
        </a:p>
      </dgm:t>
    </dgm:pt>
    <dgm:pt modelId="{1D946528-B110-9E4A-A1E1-86C22835EC26}" type="pres">
      <dgm:prSet presAssocID="{AB3518C7-D407-1C45-A442-96F5EF99E386}" presName="childShape" presStyleCnt="0"/>
      <dgm:spPr/>
      <dgm:t>
        <a:bodyPr/>
        <a:lstStyle/>
        <a:p>
          <a:endParaRPr lang="en-US"/>
        </a:p>
      </dgm:t>
    </dgm:pt>
    <dgm:pt modelId="{C63EC61E-985F-894E-93B3-0F7B9D6E9DFB}" type="pres">
      <dgm:prSet presAssocID="{F55C5C52-FB5A-5E43-BDE3-2C8916BDCB2A}" presName="Name13" presStyleLbl="parChTrans1D2" presStyleIdx="1" presStyleCnt="4"/>
      <dgm:spPr/>
      <dgm:t>
        <a:bodyPr/>
        <a:lstStyle/>
        <a:p>
          <a:endParaRPr lang="en-US"/>
        </a:p>
      </dgm:t>
    </dgm:pt>
    <dgm:pt modelId="{19B1144F-F323-654F-B872-CFFB0A17E346}" type="pres">
      <dgm:prSet presAssocID="{2A97EB8E-F354-2248-A677-22D4C6E80CC4}" presName="childText" presStyleLbl="bgAcc1" presStyleIdx="1" presStyleCnt="4" custScaleX="142378" custScaleY="110478" custLinFactNeighborX="1981" custLinFactNeighborY="-169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04DA52-F57B-F649-AE20-3BFC46A80E05}" type="pres">
      <dgm:prSet presAssocID="{46A70B4C-31AB-184C-B4E9-67AA75032A86}" presName="Name13" presStyleLbl="parChTrans1D2" presStyleIdx="2" presStyleCnt="4"/>
      <dgm:spPr/>
      <dgm:t>
        <a:bodyPr/>
        <a:lstStyle/>
        <a:p>
          <a:endParaRPr lang="en-US"/>
        </a:p>
      </dgm:t>
    </dgm:pt>
    <dgm:pt modelId="{37758AA6-CCE0-1949-905E-39EC4853B5C7}" type="pres">
      <dgm:prSet presAssocID="{0DFEE066-657A-DC42-A92B-CC723432FE33}" presName="childText" presStyleLbl="bgAcc1" presStyleIdx="2" presStyleCnt="4" custScaleX="143448" custScaleY="107434" custLinFactNeighborX="837" custLinFactNeighborY="-273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2C2093-8E72-5943-9537-9148417D5071}" type="pres">
      <dgm:prSet presAssocID="{F129C048-C6C2-2347-9DF9-657FBC3B8E76}" presName="Name13" presStyleLbl="parChTrans1D2" presStyleIdx="3" presStyleCnt="4"/>
      <dgm:spPr/>
      <dgm:t>
        <a:bodyPr/>
        <a:lstStyle/>
        <a:p>
          <a:endParaRPr lang="en-US"/>
        </a:p>
      </dgm:t>
    </dgm:pt>
    <dgm:pt modelId="{3B1FC2C8-4506-5C4F-BFDD-2F44D26D63A0}" type="pres">
      <dgm:prSet presAssocID="{F65C0C4D-9A8E-1F42-8527-78C5ECAAAC85}" presName="childText" presStyleLbl="bgAcc1" presStyleIdx="3" presStyleCnt="4" custScaleX="145328" custScaleY="102062" custLinFactNeighborX="-103" custLinFactNeighborY="-374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E8DCAC-ED0F-AD4A-AAAD-A581D44626E4}" type="presOf" srcId="{46A70B4C-31AB-184C-B4E9-67AA75032A86}" destId="{AE04DA52-F57B-F649-AE20-3BFC46A80E05}" srcOrd="0" destOrd="0" presId="urn:microsoft.com/office/officeart/2005/8/layout/hierarchy3"/>
    <dgm:cxn modelId="{C3C6E3C0-C482-8B48-885C-8314E6AE2827}" type="presOf" srcId="{29CD35F6-56A2-DF40-AC89-9CDB0DD29ECA}" destId="{756E275C-115B-6C43-9D5F-A25781B1B765}" srcOrd="0" destOrd="0" presId="urn:microsoft.com/office/officeart/2005/8/layout/hierarchy3"/>
    <dgm:cxn modelId="{48AEABE6-60ED-AE4C-B212-38A1AC71D576}" type="presOf" srcId="{EF5F4993-8ECB-304C-89E7-A7E57C80F653}" destId="{3869D5FC-DED4-8C4A-8D42-59E432E28DFC}" srcOrd="0" destOrd="0" presId="urn:microsoft.com/office/officeart/2005/8/layout/hierarchy3"/>
    <dgm:cxn modelId="{A9A1151E-581D-E445-BD01-93378C122ED2}" srcId="{29CD35F6-56A2-DF40-AC89-9CDB0DD29ECA}" destId="{AB3518C7-D407-1C45-A442-96F5EF99E386}" srcOrd="1" destOrd="0" parTransId="{131C0BCE-C262-CD47-94D5-121A116F6FDB}" sibTransId="{CA516AE9-A4ED-FD41-9F27-C0561CEF114F}"/>
    <dgm:cxn modelId="{27B00466-1068-A84C-8C4A-5DEA75B00B08}" srcId="{29CD35F6-56A2-DF40-AC89-9CDB0DD29ECA}" destId="{8C88FA7F-2B03-7740-822D-68B0BC417130}" srcOrd="0" destOrd="0" parTransId="{3432C873-46AA-3B48-BE14-DFE920561A6A}" sibTransId="{F539A28B-DC44-DF4F-8B07-7CC9BF4C3BCC}"/>
    <dgm:cxn modelId="{083B5665-E1B2-364D-B631-B5362586DD01}" srcId="{AB3518C7-D407-1C45-A442-96F5EF99E386}" destId="{2A97EB8E-F354-2248-A677-22D4C6E80CC4}" srcOrd="0" destOrd="0" parTransId="{F55C5C52-FB5A-5E43-BDE3-2C8916BDCB2A}" sibTransId="{31A597D8-8F9C-1947-B4F3-8406F6146A18}"/>
    <dgm:cxn modelId="{969325BB-E2F4-E042-8E48-3B7E7AC6A6FD}" type="presOf" srcId="{0DFEE066-657A-DC42-A92B-CC723432FE33}" destId="{37758AA6-CCE0-1949-905E-39EC4853B5C7}" srcOrd="0" destOrd="0" presId="urn:microsoft.com/office/officeart/2005/8/layout/hierarchy3"/>
    <dgm:cxn modelId="{124608C8-2940-4740-AFAC-36CF7564C726}" srcId="{AB3518C7-D407-1C45-A442-96F5EF99E386}" destId="{0DFEE066-657A-DC42-A92B-CC723432FE33}" srcOrd="1" destOrd="0" parTransId="{46A70B4C-31AB-184C-B4E9-67AA75032A86}" sibTransId="{7DFC53FC-20AF-D14A-9A53-777752D64F9C}"/>
    <dgm:cxn modelId="{7B315CB0-1378-EB4E-BC8E-268D499B72A2}" srcId="{8C88FA7F-2B03-7740-822D-68B0BC417130}" destId="{EF5F4993-8ECB-304C-89E7-A7E57C80F653}" srcOrd="0" destOrd="0" parTransId="{9EBAF5E0-C993-D34C-929F-F1D12D406A13}" sibTransId="{0A6DA0FA-B68D-E243-A98F-40488105DD50}"/>
    <dgm:cxn modelId="{78177B6C-3C0D-7A41-91D5-AC3700B3A19D}" type="presOf" srcId="{2A97EB8E-F354-2248-A677-22D4C6E80CC4}" destId="{19B1144F-F323-654F-B872-CFFB0A17E346}" srcOrd="0" destOrd="0" presId="urn:microsoft.com/office/officeart/2005/8/layout/hierarchy3"/>
    <dgm:cxn modelId="{A605BAC9-B88F-9D49-A5AB-4A217A4B3859}" type="presOf" srcId="{F129C048-C6C2-2347-9DF9-657FBC3B8E76}" destId="{DB2C2093-8E72-5943-9537-9148417D5071}" srcOrd="0" destOrd="0" presId="urn:microsoft.com/office/officeart/2005/8/layout/hierarchy3"/>
    <dgm:cxn modelId="{D6630BF7-B714-D646-99FB-AF27E79E27D6}" type="presOf" srcId="{AB3518C7-D407-1C45-A442-96F5EF99E386}" destId="{25031EBC-DBDE-8A4F-BEE1-F3BA0E9E7F8E}" srcOrd="0" destOrd="0" presId="urn:microsoft.com/office/officeart/2005/8/layout/hierarchy3"/>
    <dgm:cxn modelId="{AE5FC73D-37A7-C643-9513-CCB07F3C5D14}" srcId="{AB3518C7-D407-1C45-A442-96F5EF99E386}" destId="{F65C0C4D-9A8E-1F42-8527-78C5ECAAAC85}" srcOrd="2" destOrd="0" parTransId="{F129C048-C6C2-2347-9DF9-657FBC3B8E76}" sibTransId="{D98E1F72-71D3-C946-B06E-9F2CBD0EE060}"/>
    <dgm:cxn modelId="{E52202B5-ABC7-F742-9B4E-2CA4B52D608D}" type="presOf" srcId="{AB3518C7-D407-1C45-A442-96F5EF99E386}" destId="{DAF0121D-EF30-DF45-B1F8-D5C382958790}" srcOrd="1" destOrd="0" presId="urn:microsoft.com/office/officeart/2005/8/layout/hierarchy3"/>
    <dgm:cxn modelId="{E222FCE5-2BDE-104D-B6DF-A73CBD67FD67}" type="presOf" srcId="{8C88FA7F-2B03-7740-822D-68B0BC417130}" destId="{06D2DC23-6D3B-EB44-9370-115F1BB697F9}" srcOrd="0" destOrd="0" presId="urn:microsoft.com/office/officeart/2005/8/layout/hierarchy3"/>
    <dgm:cxn modelId="{DE383897-3F84-F34C-8E69-268A867B93D0}" type="presOf" srcId="{F55C5C52-FB5A-5E43-BDE3-2C8916BDCB2A}" destId="{C63EC61E-985F-894E-93B3-0F7B9D6E9DFB}" srcOrd="0" destOrd="0" presId="urn:microsoft.com/office/officeart/2005/8/layout/hierarchy3"/>
    <dgm:cxn modelId="{86B266AA-4769-3749-BAFB-03528BB2353C}" type="presOf" srcId="{8C88FA7F-2B03-7740-822D-68B0BC417130}" destId="{D2EB5A13-946C-6D41-A264-9C8F983AFD93}" srcOrd="1" destOrd="0" presId="urn:microsoft.com/office/officeart/2005/8/layout/hierarchy3"/>
    <dgm:cxn modelId="{C543716D-5CE2-AF40-909F-598AB5789C39}" type="presOf" srcId="{F65C0C4D-9A8E-1F42-8527-78C5ECAAAC85}" destId="{3B1FC2C8-4506-5C4F-BFDD-2F44D26D63A0}" srcOrd="0" destOrd="0" presId="urn:microsoft.com/office/officeart/2005/8/layout/hierarchy3"/>
    <dgm:cxn modelId="{053D6A87-BC08-8044-BE63-661C137851E2}" type="presOf" srcId="{9EBAF5E0-C993-D34C-929F-F1D12D406A13}" destId="{1F27990F-5A8C-D84F-B594-A1B3BF5EB066}" srcOrd="0" destOrd="0" presId="urn:microsoft.com/office/officeart/2005/8/layout/hierarchy3"/>
    <dgm:cxn modelId="{A5C7F6E7-9565-484C-8B79-3A69947DE0ED}" type="presParOf" srcId="{756E275C-115B-6C43-9D5F-A25781B1B765}" destId="{F8C1CFB3-4200-4444-B09D-374A07D47314}" srcOrd="0" destOrd="0" presId="urn:microsoft.com/office/officeart/2005/8/layout/hierarchy3"/>
    <dgm:cxn modelId="{80CA020F-6F3C-944E-86E4-E19796ECCF87}" type="presParOf" srcId="{F8C1CFB3-4200-4444-B09D-374A07D47314}" destId="{3002EF2C-E8B9-7245-A002-DA780046F5CE}" srcOrd="0" destOrd="0" presId="urn:microsoft.com/office/officeart/2005/8/layout/hierarchy3"/>
    <dgm:cxn modelId="{E8D29728-4C90-D64A-904A-71CFC2AF5507}" type="presParOf" srcId="{3002EF2C-E8B9-7245-A002-DA780046F5CE}" destId="{06D2DC23-6D3B-EB44-9370-115F1BB697F9}" srcOrd="0" destOrd="0" presId="urn:microsoft.com/office/officeart/2005/8/layout/hierarchy3"/>
    <dgm:cxn modelId="{383C3207-CCF6-5C41-BD66-1F57ADE93B25}" type="presParOf" srcId="{3002EF2C-E8B9-7245-A002-DA780046F5CE}" destId="{D2EB5A13-946C-6D41-A264-9C8F983AFD93}" srcOrd="1" destOrd="0" presId="urn:microsoft.com/office/officeart/2005/8/layout/hierarchy3"/>
    <dgm:cxn modelId="{ECD36123-974D-0D41-8073-C3CAD4BED999}" type="presParOf" srcId="{F8C1CFB3-4200-4444-B09D-374A07D47314}" destId="{C1CD2760-9DB0-3645-9D4A-4F3575EA7E97}" srcOrd="1" destOrd="0" presId="urn:microsoft.com/office/officeart/2005/8/layout/hierarchy3"/>
    <dgm:cxn modelId="{623C0F0E-35FC-0F49-B365-20F0537C189B}" type="presParOf" srcId="{C1CD2760-9DB0-3645-9D4A-4F3575EA7E97}" destId="{1F27990F-5A8C-D84F-B594-A1B3BF5EB066}" srcOrd="0" destOrd="0" presId="urn:microsoft.com/office/officeart/2005/8/layout/hierarchy3"/>
    <dgm:cxn modelId="{4032F610-6405-D34F-80BB-DAF75451289B}" type="presParOf" srcId="{C1CD2760-9DB0-3645-9D4A-4F3575EA7E97}" destId="{3869D5FC-DED4-8C4A-8D42-59E432E28DFC}" srcOrd="1" destOrd="0" presId="urn:microsoft.com/office/officeart/2005/8/layout/hierarchy3"/>
    <dgm:cxn modelId="{9352BAA2-B951-D54A-BE64-63F73973AD26}" type="presParOf" srcId="{756E275C-115B-6C43-9D5F-A25781B1B765}" destId="{6E37DC55-963F-C54D-8F59-626A12DBAE30}" srcOrd="1" destOrd="0" presId="urn:microsoft.com/office/officeart/2005/8/layout/hierarchy3"/>
    <dgm:cxn modelId="{5D2A6CAF-DB57-8E4B-A781-EDD5957F1AA2}" type="presParOf" srcId="{6E37DC55-963F-C54D-8F59-626A12DBAE30}" destId="{B0012CE5-AE34-3647-85AD-6C8FC261D5DB}" srcOrd="0" destOrd="0" presId="urn:microsoft.com/office/officeart/2005/8/layout/hierarchy3"/>
    <dgm:cxn modelId="{6C36ED70-E682-D140-9413-1E274396CB9E}" type="presParOf" srcId="{B0012CE5-AE34-3647-85AD-6C8FC261D5DB}" destId="{25031EBC-DBDE-8A4F-BEE1-F3BA0E9E7F8E}" srcOrd="0" destOrd="0" presId="urn:microsoft.com/office/officeart/2005/8/layout/hierarchy3"/>
    <dgm:cxn modelId="{77F59967-CAB0-1D4F-A929-AC1F2250D57A}" type="presParOf" srcId="{B0012CE5-AE34-3647-85AD-6C8FC261D5DB}" destId="{DAF0121D-EF30-DF45-B1F8-D5C382958790}" srcOrd="1" destOrd="0" presId="urn:microsoft.com/office/officeart/2005/8/layout/hierarchy3"/>
    <dgm:cxn modelId="{EF1B18C9-BAE9-5A4F-8780-93B3D23FB343}" type="presParOf" srcId="{6E37DC55-963F-C54D-8F59-626A12DBAE30}" destId="{1D946528-B110-9E4A-A1E1-86C22835EC26}" srcOrd="1" destOrd="0" presId="urn:microsoft.com/office/officeart/2005/8/layout/hierarchy3"/>
    <dgm:cxn modelId="{660B8D13-A8B6-8A4E-B161-D13F1746BF91}" type="presParOf" srcId="{1D946528-B110-9E4A-A1E1-86C22835EC26}" destId="{C63EC61E-985F-894E-93B3-0F7B9D6E9DFB}" srcOrd="0" destOrd="0" presId="urn:microsoft.com/office/officeart/2005/8/layout/hierarchy3"/>
    <dgm:cxn modelId="{8691C844-8F7F-BF46-B52D-9108D0FB3049}" type="presParOf" srcId="{1D946528-B110-9E4A-A1E1-86C22835EC26}" destId="{19B1144F-F323-654F-B872-CFFB0A17E346}" srcOrd="1" destOrd="0" presId="urn:microsoft.com/office/officeart/2005/8/layout/hierarchy3"/>
    <dgm:cxn modelId="{43D65F41-4F30-1B45-AB85-80B47C813257}" type="presParOf" srcId="{1D946528-B110-9E4A-A1E1-86C22835EC26}" destId="{AE04DA52-F57B-F649-AE20-3BFC46A80E05}" srcOrd="2" destOrd="0" presId="urn:microsoft.com/office/officeart/2005/8/layout/hierarchy3"/>
    <dgm:cxn modelId="{67AE0ACE-F24A-0A47-8EED-28FEBDBA2B08}" type="presParOf" srcId="{1D946528-B110-9E4A-A1E1-86C22835EC26}" destId="{37758AA6-CCE0-1949-905E-39EC4853B5C7}" srcOrd="3" destOrd="0" presId="urn:microsoft.com/office/officeart/2005/8/layout/hierarchy3"/>
    <dgm:cxn modelId="{F52DA881-697D-CC46-A0DA-52A7A6DD7676}" type="presParOf" srcId="{1D946528-B110-9E4A-A1E1-86C22835EC26}" destId="{DB2C2093-8E72-5943-9537-9148417D5071}" srcOrd="4" destOrd="0" presId="urn:microsoft.com/office/officeart/2005/8/layout/hierarchy3"/>
    <dgm:cxn modelId="{820E5146-AF22-0941-B9CE-C0B164A0EF80}" type="presParOf" srcId="{1D946528-B110-9E4A-A1E1-86C22835EC26}" destId="{3B1FC2C8-4506-5C4F-BFDD-2F44D26D63A0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7E2648-767D-4641-AEB6-9743151072FB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1559D8-E78E-8F40-B5B8-EDE2A5FB14AB}">
      <dgm:prSet phldrT="[Text]" custT="1"/>
      <dgm:spPr/>
      <dgm:t>
        <a:bodyPr/>
        <a:lstStyle/>
        <a:p>
          <a:r>
            <a:rPr lang="en-US" sz="2400" dirty="0" smtClean="0"/>
            <a:t>The educational programs implemented by the school district will improve student achievement</a:t>
          </a:r>
          <a:r>
            <a:rPr lang="en-US" sz="2500" dirty="0" smtClean="0"/>
            <a:t>.</a:t>
          </a:r>
          <a:endParaRPr lang="en-US" sz="2500" dirty="0"/>
        </a:p>
      </dgm:t>
    </dgm:pt>
    <dgm:pt modelId="{BCA180DD-FDA3-984D-89E9-E057EDFA71D8}" type="parTrans" cxnId="{AE50506B-F034-1941-9F98-BBE08D1356CB}">
      <dgm:prSet/>
      <dgm:spPr/>
      <dgm:t>
        <a:bodyPr/>
        <a:lstStyle/>
        <a:p>
          <a:endParaRPr lang="en-US"/>
        </a:p>
      </dgm:t>
    </dgm:pt>
    <dgm:pt modelId="{7F015F1F-3108-0643-B107-AC94D2C03325}" type="sibTrans" cxnId="{AE50506B-F034-1941-9F98-BBE08D1356CB}">
      <dgm:prSet/>
      <dgm:spPr/>
      <dgm:t>
        <a:bodyPr/>
        <a:lstStyle/>
        <a:p>
          <a:endParaRPr lang="en-US"/>
        </a:p>
      </dgm:t>
    </dgm:pt>
    <dgm:pt modelId="{0BABE00F-A270-E543-AF58-3AADA8F9F390}">
      <dgm:prSet phldrT="[Text]"/>
      <dgm:spPr/>
      <dgm:t>
        <a:bodyPr/>
        <a:lstStyle/>
        <a:p>
          <a:r>
            <a:rPr lang="en-US" dirty="0" smtClean="0"/>
            <a:t>2009 – 54%</a:t>
          </a:r>
          <a:endParaRPr lang="en-US" dirty="0"/>
        </a:p>
      </dgm:t>
    </dgm:pt>
    <dgm:pt modelId="{DE5B9486-A525-3349-B3F6-4944AE59925C}" type="parTrans" cxnId="{BA30080D-68F7-8447-8994-F28154263AAA}">
      <dgm:prSet/>
      <dgm:spPr/>
      <dgm:t>
        <a:bodyPr/>
        <a:lstStyle/>
        <a:p>
          <a:endParaRPr lang="en-US"/>
        </a:p>
      </dgm:t>
    </dgm:pt>
    <dgm:pt modelId="{80199380-A294-CD42-A082-305AE353181E}" type="sibTrans" cxnId="{BA30080D-68F7-8447-8994-F28154263AAA}">
      <dgm:prSet/>
      <dgm:spPr/>
      <dgm:t>
        <a:bodyPr/>
        <a:lstStyle/>
        <a:p>
          <a:endParaRPr lang="en-US"/>
        </a:p>
      </dgm:t>
    </dgm:pt>
    <dgm:pt modelId="{34DEFE43-1E74-B64F-B2C2-8E19AC955991}">
      <dgm:prSet phldrT="[Text]" custT="1"/>
      <dgm:spPr/>
      <dgm:t>
        <a:bodyPr/>
        <a:lstStyle/>
        <a:p>
          <a:r>
            <a:rPr lang="en-US" sz="2400" dirty="0" smtClean="0"/>
            <a:t>Students in EBR public schools can achieve at/above the level of other students in Private/Parochial area schools.</a:t>
          </a:r>
          <a:endParaRPr lang="en-US" sz="2400" dirty="0"/>
        </a:p>
      </dgm:t>
    </dgm:pt>
    <dgm:pt modelId="{5F7FD6F2-656C-7141-A6CC-1410BF5279D6}" type="parTrans" cxnId="{6CA7882F-AD35-324D-8F0D-B3E8A505836C}">
      <dgm:prSet/>
      <dgm:spPr/>
      <dgm:t>
        <a:bodyPr/>
        <a:lstStyle/>
        <a:p>
          <a:endParaRPr lang="en-US"/>
        </a:p>
      </dgm:t>
    </dgm:pt>
    <dgm:pt modelId="{048DD054-D810-EA44-9076-27898FFCF4CE}" type="sibTrans" cxnId="{6CA7882F-AD35-324D-8F0D-B3E8A505836C}">
      <dgm:prSet/>
      <dgm:spPr/>
      <dgm:t>
        <a:bodyPr/>
        <a:lstStyle/>
        <a:p>
          <a:endParaRPr lang="en-US"/>
        </a:p>
      </dgm:t>
    </dgm:pt>
    <dgm:pt modelId="{99F5A72D-F9E6-554C-80D6-8CC68018EDB5}">
      <dgm:prSet phldrT="[Text]"/>
      <dgm:spPr/>
      <dgm:t>
        <a:bodyPr/>
        <a:lstStyle/>
        <a:p>
          <a:r>
            <a:rPr lang="en-US" dirty="0" smtClean="0"/>
            <a:t>2009 – 46%</a:t>
          </a:r>
          <a:endParaRPr lang="en-US" dirty="0"/>
        </a:p>
      </dgm:t>
    </dgm:pt>
    <dgm:pt modelId="{715BE78D-A15E-814F-B49D-3CECBF2CD578}" type="parTrans" cxnId="{5A332411-FC5C-024D-842A-D440D8BEDC3D}">
      <dgm:prSet/>
      <dgm:spPr/>
      <dgm:t>
        <a:bodyPr/>
        <a:lstStyle/>
        <a:p>
          <a:endParaRPr lang="en-US"/>
        </a:p>
      </dgm:t>
    </dgm:pt>
    <dgm:pt modelId="{9FFE6247-C921-C04E-B444-37505391B379}" type="sibTrans" cxnId="{5A332411-FC5C-024D-842A-D440D8BEDC3D}">
      <dgm:prSet/>
      <dgm:spPr/>
      <dgm:t>
        <a:bodyPr/>
        <a:lstStyle/>
        <a:p>
          <a:endParaRPr lang="en-US"/>
        </a:p>
      </dgm:t>
    </dgm:pt>
    <dgm:pt modelId="{9908E49C-4785-AB48-8044-B6F7662EB1E4}">
      <dgm:prSet phldrT="[Text]" custT="1"/>
      <dgm:spPr/>
      <dgm:t>
        <a:bodyPr/>
        <a:lstStyle/>
        <a:p>
          <a:r>
            <a:rPr lang="en-US" sz="2400" dirty="0" smtClean="0"/>
            <a:t>The public image of the East Baton Rouge Parish School System is improving.</a:t>
          </a:r>
          <a:endParaRPr lang="en-US" sz="2400" dirty="0"/>
        </a:p>
      </dgm:t>
    </dgm:pt>
    <dgm:pt modelId="{50F6F58F-B536-814D-BE66-6B78A5FF7110}" type="parTrans" cxnId="{ABAFB7D6-4ACC-2B4E-A90E-B7DE887D73BE}">
      <dgm:prSet/>
      <dgm:spPr/>
      <dgm:t>
        <a:bodyPr/>
        <a:lstStyle/>
        <a:p>
          <a:endParaRPr lang="en-US"/>
        </a:p>
      </dgm:t>
    </dgm:pt>
    <dgm:pt modelId="{9CD80571-2F9C-F54C-94BA-8E7E2E03EE16}" type="sibTrans" cxnId="{ABAFB7D6-4ACC-2B4E-A90E-B7DE887D73BE}">
      <dgm:prSet/>
      <dgm:spPr/>
      <dgm:t>
        <a:bodyPr/>
        <a:lstStyle/>
        <a:p>
          <a:endParaRPr lang="en-US"/>
        </a:p>
      </dgm:t>
    </dgm:pt>
    <dgm:pt modelId="{501ABBA0-4E20-4E46-9060-048211828B44}">
      <dgm:prSet phldrT="[Text]"/>
      <dgm:spPr/>
      <dgm:t>
        <a:bodyPr/>
        <a:lstStyle/>
        <a:p>
          <a:r>
            <a:rPr lang="en-US" dirty="0" smtClean="0"/>
            <a:t>2009 – 44%</a:t>
          </a:r>
          <a:endParaRPr lang="en-US" dirty="0"/>
        </a:p>
      </dgm:t>
    </dgm:pt>
    <dgm:pt modelId="{787388A8-18A0-AD4F-ADC2-1D9A6F5AA06E}" type="parTrans" cxnId="{3810A0AA-9B06-8F49-B03C-4D4C73981280}">
      <dgm:prSet/>
      <dgm:spPr/>
      <dgm:t>
        <a:bodyPr/>
        <a:lstStyle/>
        <a:p>
          <a:endParaRPr lang="en-US"/>
        </a:p>
      </dgm:t>
    </dgm:pt>
    <dgm:pt modelId="{8679DCE6-26EA-B541-A854-1B3FF4FA68BE}" type="sibTrans" cxnId="{3810A0AA-9B06-8F49-B03C-4D4C73981280}">
      <dgm:prSet/>
      <dgm:spPr/>
      <dgm:t>
        <a:bodyPr/>
        <a:lstStyle/>
        <a:p>
          <a:endParaRPr lang="en-US"/>
        </a:p>
      </dgm:t>
    </dgm:pt>
    <dgm:pt modelId="{BAF4B346-1F15-AA4C-B5FE-1C528B77CA6A}">
      <dgm:prSet phldrT="[Text]"/>
      <dgm:spPr/>
      <dgm:t>
        <a:bodyPr/>
        <a:lstStyle/>
        <a:p>
          <a:r>
            <a:rPr lang="en-US" dirty="0" smtClean="0"/>
            <a:t>2010 – 63%</a:t>
          </a:r>
          <a:endParaRPr lang="en-US" dirty="0"/>
        </a:p>
      </dgm:t>
    </dgm:pt>
    <dgm:pt modelId="{8B7755C3-E09A-C24F-AEBE-EA2684F9D38A}" type="parTrans" cxnId="{D174E72B-3C1C-8C45-A313-D6C077AFBD78}">
      <dgm:prSet/>
      <dgm:spPr/>
      <dgm:t>
        <a:bodyPr/>
        <a:lstStyle/>
        <a:p>
          <a:endParaRPr lang="en-US"/>
        </a:p>
      </dgm:t>
    </dgm:pt>
    <dgm:pt modelId="{6C162CB5-BA4C-854E-B158-81AAC1D0C2FE}" type="sibTrans" cxnId="{D174E72B-3C1C-8C45-A313-D6C077AFBD78}">
      <dgm:prSet/>
      <dgm:spPr/>
      <dgm:t>
        <a:bodyPr/>
        <a:lstStyle/>
        <a:p>
          <a:endParaRPr lang="en-US"/>
        </a:p>
      </dgm:t>
    </dgm:pt>
    <dgm:pt modelId="{46193803-2BF1-B740-BD30-8E67BD3DFEC5}">
      <dgm:prSet phldrT="[Text]"/>
      <dgm:spPr/>
      <dgm:t>
        <a:bodyPr/>
        <a:lstStyle/>
        <a:p>
          <a:r>
            <a:rPr lang="en-US" dirty="0" smtClean="0"/>
            <a:t>2011 – 63%</a:t>
          </a:r>
          <a:endParaRPr lang="en-US" dirty="0"/>
        </a:p>
      </dgm:t>
    </dgm:pt>
    <dgm:pt modelId="{B9850F80-8961-C847-9C32-87A2D173782D}" type="parTrans" cxnId="{2A1B0669-794D-6443-A218-74F024096DC7}">
      <dgm:prSet/>
      <dgm:spPr/>
      <dgm:t>
        <a:bodyPr/>
        <a:lstStyle/>
        <a:p>
          <a:endParaRPr lang="en-US"/>
        </a:p>
      </dgm:t>
    </dgm:pt>
    <dgm:pt modelId="{6D9FBF8F-E630-494A-AD96-8704E108E90D}" type="sibTrans" cxnId="{2A1B0669-794D-6443-A218-74F024096DC7}">
      <dgm:prSet/>
      <dgm:spPr/>
      <dgm:t>
        <a:bodyPr/>
        <a:lstStyle/>
        <a:p>
          <a:endParaRPr lang="en-US"/>
        </a:p>
      </dgm:t>
    </dgm:pt>
    <dgm:pt modelId="{1F258C4E-0959-244E-B5CA-58FE1D2F3E7A}">
      <dgm:prSet phldrT="[Text]"/>
      <dgm:spPr/>
      <dgm:t>
        <a:bodyPr/>
        <a:lstStyle/>
        <a:p>
          <a:r>
            <a:rPr lang="en-US" dirty="0" smtClean="0"/>
            <a:t>2010 – 56%</a:t>
          </a:r>
          <a:endParaRPr lang="en-US" dirty="0"/>
        </a:p>
      </dgm:t>
    </dgm:pt>
    <dgm:pt modelId="{920BBEC1-1548-4D47-B46B-85376754491F}" type="parTrans" cxnId="{075EDE3C-D93A-7E4F-A369-56BC5A091985}">
      <dgm:prSet/>
      <dgm:spPr/>
      <dgm:t>
        <a:bodyPr/>
        <a:lstStyle/>
        <a:p>
          <a:endParaRPr lang="en-US"/>
        </a:p>
      </dgm:t>
    </dgm:pt>
    <dgm:pt modelId="{AF8D9240-D412-7540-9827-7C686D5DB12C}" type="sibTrans" cxnId="{075EDE3C-D93A-7E4F-A369-56BC5A091985}">
      <dgm:prSet/>
      <dgm:spPr/>
      <dgm:t>
        <a:bodyPr/>
        <a:lstStyle/>
        <a:p>
          <a:endParaRPr lang="en-US"/>
        </a:p>
      </dgm:t>
    </dgm:pt>
    <dgm:pt modelId="{35DE0B9E-2DD2-A14B-BE07-BB5FBC576CC2}">
      <dgm:prSet phldrT="[Text]"/>
      <dgm:spPr/>
      <dgm:t>
        <a:bodyPr/>
        <a:lstStyle/>
        <a:p>
          <a:r>
            <a:rPr lang="en-US" dirty="0" smtClean="0"/>
            <a:t>2011 – 56%</a:t>
          </a:r>
          <a:endParaRPr lang="en-US" dirty="0"/>
        </a:p>
      </dgm:t>
    </dgm:pt>
    <dgm:pt modelId="{7B0BCC60-35D3-7A49-B2F5-59219AFF93AA}" type="parTrans" cxnId="{87430214-FE0A-6F4D-98F2-C483FA08EC41}">
      <dgm:prSet/>
      <dgm:spPr/>
      <dgm:t>
        <a:bodyPr/>
        <a:lstStyle/>
        <a:p>
          <a:endParaRPr lang="en-US"/>
        </a:p>
      </dgm:t>
    </dgm:pt>
    <dgm:pt modelId="{E41B97A0-497B-AB44-9F8D-5F2512EA91A6}" type="sibTrans" cxnId="{87430214-FE0A-6F4D-98F2-C483FA08EC41}">
      <dgm:prSet/>
      <dgm:spPr/>
      <dgm:t>
        <a:bodyPr/>
        <a:lstStyle/>
        <a:p>
          <a:endParaRPr lang="en-US"/>
        </a:p>
      </dgm:t>
    </dgm:pt>
    <dgm:pt modelId="{94E473F6-0924-C240-A567-6371D905BD7D}">
      <dgm:prSet phldrT="[Text]"/>
      <dgm:spPr/>
      <dgm:t>
        <a:bodyPr/>
        <a:lstStyle/>
        <a:p>
          <a:r>
            <a:rPr lang="en-US" dirty="0" smtClean="0"/>
            <a:t>2010 – 55%</a:t>
          </a:r>
          <a:endParaRPr lang="en-US" dirty="0"/>
        </a:p>
      </dgm:t>
    </dgm:pt>
    <dgm:pt modelId="{6CA13F8E-62F3-8E43-AE38-4BF82C52A0EA}" type="parTrans" cxnId="{0AC1653A-79FE-D744-BF98-864DCD608BF1}">
      <dgm:prSet/>
      <dgm:spPr/>
      <dgm:t>
        <a:bodyPr/>
        <a:lstStyle/>
        <a:p>
          <a:endParaRPr lang="en-US"/>
        </a:p>
      </dgm:t>
    </dgm:pt>
    <dgm:pt modelId="{42310B8C-7426-E74E-AA1C-C39DCB65EF09}" type="sibTrans" cxnId="{0AC1653A-79FE-D744-BF98-864DCD608BF1}">
      <dgm:prSet/>
      <dgm:spPr/>
      <dgm:t>
        <a:bodyPr/>
        <a:lstStyle/>
        <a:p>
          <a:endParaRPr lang="en-US"/>
        </a:p>
      </dgm:t>
    </dgm:pt>
    <dgm:pt modelId="{50CEB626-4FE7-F745-B334-191447228742}">
      <dgm:prSet phldrT="[Text]"/>
      <dgm:spPr/>
      <dgm:t>
        <a:bodyPr/>
        <a:lstStyle/>
        <a:p>
          <a:r>
            <a:rPr lang="en-US" dirty="0" smtClean="0"/>
            <a:t>2011 – 52%</a:t>
          </a:r>
          <a:endParaRPr lang="en-US" dirty="0"/>
        </a:p>
      </dgm:t>
    </dgm:pt>
    <dgm:pt modelId="{D99209D5-6AAB-F145-8DF8-EFD8A35357C0}" type="parTrans" cxnId="{AC7C38D3-E99C-D24F-973F-C834B4D80591}">
      <dgm:prSet/>
      <dgm:spPr/>
      <dgm:t>
        <a:bodyPr/>
        <a:lstStyle/>
        <a:p>
          <a:endParaRPr lang="en-US"/>
        </a:p>
      </dgm:t>
    </dgm:pt>
    <dgm:pt modelId="{5BA652E7-9E8D-8A4B-AC2A-2C7EF6813CFC}" type="sibTrans" cxnId="{AC7C38D3-E99C-D24F-973F-C834B4D80591}">
      <dgm:prSet/>
      <dgm:spPr/>
      <dgm:t>
        <a:bodyPr/>
        <a:lstStyle/>
        <a:p>
          <a:endParaRPr lang="en-US"/>
        </a:p>
      </dgm:t>
    </dgm:pt>
    <dgm:pt modelId="{AF99088E-DD9A-5340-A532-1C77B1315C8F}" type="pres">
      <dgm:prSet presAssocID="{F87E2648-767D-4641-AEB6-9743151072F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5907E7-CA3C-F04E-A28E-8EFE184120C1}" type="pres">
      <dgm:prSet presAssocID="{BE1559D8-E78E-8F40-B5B8-EDE2A5FB14AB}" presName="linNode" presStyleCnt="0"/>
      <dgm:spPr/>
    </dgm:pt>
    <dgm:pt modelId="{1930FCBA-BC0A-D344-8EDD-E949AE2CC7C9}" type="pres">
      <dgm:prSet presAssocID="{BE1559D8-E78E-8F40-B5B8-EDE2A5FB14AB}" presName="parentText" presStyleLbl="node1" presStyleIdx="0" presStyleCnt="3" custScaleX="533333" custScaleY="9657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A79473-6B0C-7F45-8BCF-43A76C3C8163}" type="pres">
      <dgm:prSet presAssocID="{BE1559D8-E78E-8F40-B5B8-EDE2A5FB14A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B481B3-241D-D640-BB14-AF937455E926}" type="pres">
      <dgm:prSet presAssocID="{7F015F1F-3108-0643-B107-AC94D2C03325}" presName="sp" presStyleCnt="0"/>
      <dgm:spPr/>
    </dgm:pt>
    <dgm:pt modelId="{74FDC920-DA99-634C-A0E6-8E0CC17D00CE}" type="pres">
      <dgm:prSet presAssocID="{34DEFE43-1E74-B64F-B2C2-8E19AC955991}" presName="linNode" presStyleCnt="0"/>
      <dgm:spPr/>
    </dgm:pt>
    <dgm:pt modelId="{FE9B8934-94B5-5F44-AFE7-8104189877FB}" type="pres">
      <dgm:prSet presAssocID="{34DEFE43-1E74-B64F-B2C2-8E19AC955991}" presName="parentText" presStyleLbl="node1" presStyleIdx="1" presStyleCnt="3" custScaleX="533333" custScaleY="95010" custLinFactNeighborX="0" custLinFactNeighborY="-2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0BA321-218E-8244-B6C9-0DC92AAD6459}" type="pres">
      <dgm:prSet presAssocID="{34DEFE43-1E74-B64F-B2C2-8E19AC955991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3A61D0-99D0-3F45-9B32-5A07CE9F0919}" type="pres">
      <dgm:prSet presAssocID="{048DD054-D810-EA44-9076-27898FFCF4CE}" presName="sp" presStyleCnt="0"/>
      <dgm:spPr/>
    </dgm:pt>
    <dgm:pt modelId="{EE1EB03A-C41B-7141-AAB7-5217B4A5D2A5}" type="pres">
      <dgm:prSet presAssocID="{9908E49C-4785-AB48-8044-B6F7662EB1E4}" presName="linNode" presStyleCnt="0"/>
      <dgm:spPr/>
    </dgm:pt>
    <dgm:pt modelId="{60E5C2BC-A020-6748-B28F-D7BBF7E7333A}" type="pres">
      <dgm:prSet presAssocID="{9908E49C-4785-AB48-8044-B6F7662EB1E4}" presName="parentText" presStyleLbl="node1" presStyleIdx="2" presStyleCnt="3" custScaleX="533333" custScaleY="9282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0FCA41-7C48-9E49-A62D-661B956CDD4E}" type="pres">
      <dgm:prSet presAssocID="{9908E49C-4785-AB48-8044-B6F7662EB1E4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05D118-0004-824A-95B9-D14DBA7333C7}" type="presOf" srcId="{99F5A72D-F9E6-554C-80D6-8CC68018EDB5}" destId="{B90BA321-218E-8244-B6C9-0DC92AAD6459}" srcOrd="0" destOrd="0" presId="urn:microsoft.com/office/officeart/2005/8/layout/vList5"/>
    <dgm:cxn modelId="{2C352D67-FB6A-5945-8CA0-E9D26A212604}" type="presOf" srcId="{9908E49C-4785-AB48-8044-B6F7662EB1E4}" destId="{60E5C2BC-A020-6748-B28F-D7BBF7E7333A}" srcOrd="0" destOrd="0" presId="urn:microsoft.com/office/officeart/2005/8/layout/vList5"/>
    <dgm:cxn modelId="{1C767B84-665F-7148-87CD-6290C1B7FF56}" type="presOf" srcId="{34DEFE43-1E74-B64F-B2C2-8E19AC955991}" destId="{FE9B8934-94B5-5F44-AFE7-8104189877FB}" srcOrd="0" destOrd="0" presId="urn:microsoft.com/office/officeart/2005/8/layout/vList5"/>
    <dgm:cxn modelId="{D174E72B-3C1C-8C45-A313-D6C077AFBD78}" srcId="{BE1559D8-E78E-8F40-B5B8-EDE2A5FB14AB}" destId="{BAF4B346-1F15-AA4C-B5FE-1C528B77CA6A}" srcOrd="1" destOrd="0" parTransId="{8B7755C3-E09A-C24F-AEBE-EA2684F9D38A}" sibTransId="{6C162CB5-BA4C-854E-B158-81AAC1D0C2FE}"/>
    <dgm:cxn modelId="{862A5A3C-65C1-8848-8078-2174AEE3C7E7}" type="presOf" srcId="{94E473F6-0924-C240-A567-6371D905BD7D}" destId="{A00FCA41-7C48-9E49-A62D-661B956CDD4E}" srcOrd="0" destOrd="1" presId="urn:microsoft.com/office/officeart/2005/8/layout/vList5"/>
    <dgm:cxn modelId="{6CA7882F-AD35-324D-8F0D-B3E8A505836C}" srcId="{F87E2648-767D-4641-AEB6-9743151072FB}" destId="{34DEFE43-1E74-B64F-B2C2-8E19AC955991}" srcOrd="1" destOrd="0" parTransId="{5F7FD6F2-656C-7141-A6CC-1410BF5279D6}" sibTransId="{048DD054-D810-EA44-9076-27898FFCF4CE}"/>
    <dgm:cxn modelId="{A7FC4D13-F416-544C-9706-E33D30C268CE}" type="presOf" srcId="{BE1559D8-E78E-8F40-B5B8-EDE2A5FB14AB}" destId="{1930FCBA-BC0A-D344-8EDD-E949AE2CC7C9}" srcOrd="0" destOrd="0" presId="urn:microsoft.com/office/officeart/2005/8/layout/vList5"/>
    <dgm:cxn modelId="{FDF5BC90-EC6A-F341-B448-42BFA69F8021}" type="presOf" srcId="{50CEB626-4FE7-F745-B334-191447228742}" destId="{A00FCA41-7C48-9E49-A62D-661B956CDD4E}" srcOrd="0" destOrd="2" presId="urn:microsoft.com/office/officeart/2005/8/layout/vList5"/>
    <dgm:cxn modelId="{5CDCE622-46BA-B14C-8B47-E1F7909D1FEA}" type="presOf" srcId="{1F258C4E-0959-244E-B5CA-58FE1D2F3E7A}" destId="{B90BA321-218E-8244-B6C9-0DC92AAD6459}" srcOrd="0" destOrd="1" presId="urn:microsoft.com/office/officeart/2005/8/layout/vList5"/>
    <dgm:cxn modelId="{87430214-FE0A-6F4D-98F2-C483FA08EC41}" srcId="{34DEFE43-1E74-B64F-B2C2-8E19AC955991}" destId="{35DE0B9E-2DD2-A14B-BE07-BB5FBC576CC2}" srcOrd="2" destOrd="0" parTransId="{7B0BCC60-35D3-7A49-B2F5-59219AFF93AA}" sibTransId="{E41B97A0-497B-AB44-9F8D-5F2512EA91A6}"/>
    <dgm:cxn modelId="{075EDE3C-D93A-7E4F-A369-56BC5A091985}" srcId="{34DEFE43-1E74-B64F-B2C2-8E19AC955991}" destId="{1F258C4E-0959-244E-B5CA-58FE1D2F3E7A}" srcOrd="1" destOrd="0" parTransId="{920BBEC1-1548-4D47-B46B-85376754491F}" sibTransId="{AF8D9240-D412-7540-9827-7C686D5DB12C}"/>
    <dgm:cxn modelId="{3810A0AA-9B06-8F49-B03C-4D4C73981280}" srcId="{9908E49C-4785-AB48-8044-B6F7662EB1E4}" destId="{501ABBA0-4E20-4E46-9060-048211828B44}" srcOrd="0" destOrd="0" parTransId="{787388A8-18A0-AD4F-ADC2-1D9A6F5AA06E}" sibTransId="{8679DCE6-26EA-B541-A854-1B3FF4FA68BE}"/>
    <dgm:cxn modelId="{2A877EFA-2870-1645-8B4E-EDD7A49B56CE}" type="presOf" srcId="{501ABBA0-4E20-4E46-9060-048211828B44}" destId="{A00FCA41-7C48-9E49-A62D-661B956CDD4E}" srcOrd="0" destOrd="0" presId="urn:microsoft.com/office/officeart/2005/8/layout/vList5"/>
    <dgm:cxn modelId="{5A332411-FC5C-024D-842A-D440D8BEDC3D}" srcId="{34DEFE43-1E74-B64F-B2C2-8E19AC955991}" destId="{99F5A72D-F9E6-554C-80D6-8CC68018EDB5}" srcOrd="0" destOrd="0" parTransId="{715BE78D-A15E-814F-B49D-3CECBF2CD578}" sibTransId="{9FFE6247-C921-C04E-B444-37505391B379}"/>
    <dgm:cxn modelId="{0730C87C-B467-464C-A852-EC29E9371302}" type="presOf" srcId="{0BABE00F-A270-E543-AF58-3AADA8F9F390}" destId="{D6A79473-6B0C-7F45-8BCF-43A76C3C8163}" srcOrd="0" destOrd="0" presId="urn:microsoft.com/office/officeart/2005/8/layout/vList5"/>
    <dgm:cxn modelId="{0AC1653A-79FE-D744-BF98-864DCD608BF1}" srcId="{9908E49C-4785-AB48-8044-B6F7662EB1E4}" destId="{94E473F6-0924-C240-A567-6371D905BD7D}" srcOrd="1" destOrd="0" parTransId="{6CA13F8E-62F3-8E43-AE38-4BF82C52A0EA}" sibTransId="{42310B8C-7426-E74E-AA1C-C39DCB65EF09}"/>
    <dgm:cxn modelId="{D61DB537-BD0F-6F4E-A542-FD3362E69862}" type="presOf" srcId="{F87E2648-767D-4641-AEB6-9743151072FB}" destId="{AF99088E-DD9A-5340-A532-1C77B1315C8F}" srcOrd="0" destOrd="0" presId="urn:microsoft.com/office/officeart/2005/8/layout/vList5"/>
    <dgm:cxn modelId="{365A2B94-CCC1-5B43-9AB4-416C6C0F72D5}" type="presOf" srcId="{46193803-2BF1-B740-BD30-8E67BD3DFEC5}" destId="{D6A79473-6B0C-7F45-8BCF-43A76C3C8163}" srcOrd="0" destOrd="2" presId="urn:microsoft.com/office/officeart/2005/8/layout/vList5"/>
    <dgm:cxn modelId="{BA30080D-68F7-8447-8994-F28154263AAA}" srcId="{BE1559D8-E78E-8F40-B5B8-EDE2A5FB14AB}" destId="{0BABE00F-A270-E543-AF58-3AADA8F9F390}" srcOrd="0" destOrd="0" parTransId="{DE5B9486-A525-3349-B3F6-4944AE59925C}" sibTransId="{80199380-A294-CD42-A082-305AE353181E}"/>
    <dgm:cxn modelId="{AC7C38D3-E99C-D24F-973F-C834B4D80591}" srcId="{9908E49C-4785-AB48-8044-B6F7662EB1E4}" destId="{50CEB626-4FE7-F745-B334-191447228742}" srcOrd="2" destOrd="0" parTransId="{D99209D5-6AAB-F145-8DF8-EFD8A35357C0}" sibTransId="{5BA652E7-9E8D-8A4B-AC2A-2C7EF6813CFC}"/>
    <dgm:cxn modelId="{AE50506B-F034-1941-9F98-BBE08D1356CB}" srcId="{F87E2648-767D-4641-AEB6-9743151072FB}" destId="{BE1559D8-E78E-8F40-B5B8-EDE2A5FB14AB}" srcOrd="0" destOrd="0" parTransId="{BCA180DD-FDA3-984D-89E9-E057EDFA71D8}" sibTransId="{7F015F1F-3108-0643-B107-AC94D2C03325}"/>
    <dgm:cxn modelId="{2A1B0669-794D-6443-A218-74F024096DC7}" srcId="{BE1559D8-E78E-8F40-B5B8-EDE2A5FB14AB}" destId="{46193803-2BF1-B740-BD30-8E67BD3DFEC5}" srcOrd="2" destOrd="0" parTransId="{B9850F80-8961-C847-9C32-87A2D173782D}" sibTransId="{6D9FBF8F-E630-494A-AD96-8704E108E90D}"/>
    <dgm:cxn modelId="{ABAFB7D6-4ACC-2B4E-A90E-B7DE887D73BE}" srcId="{F87E2648-767D-4641-AEB6-9743151072FB}" destId="{9908E49C-4785-AB48-8044-B6F7662EB1E4}" srcOrd="2" destOrd="0" parTransId="{50F6F58F-B536-814D-BE66-6B78A5FF7110}" sibTransId="{9CD80571-2F9C-F54C-94BA-8E7E2E03EE16}"/>
    <dgm:cxn modelId="{55221B25-7CF4-5241-918A-C587083F4B1E}" type="presOf" srcId="{BAF4B346-1F15-AA4C-B5FE-1C528B77CA6A}" destId="{D6A79473-6B0C-7F45-8BCF-43A76C3C8163}" srcOrd="0" destOrd="1" presId="urn:microsoft.com/office/officeart/2005/8/layout/vList5"/>
    <dgm:cxn modelId="{03B79BCB-7A2E-5F45-BFE9-81C565F6310B}" type="presOf" srcId="{35DE0B9E-2DD2-A14B-BE07-BB5FBC576CC2}" destId="{B90BA321-218E-8244-B6C9-0DC92AAD6459}" srcOrd="0" destOrd="2" presId="urn:microsoft.com/office/officeart/2005/8/layout/vList5"/>
    <dgm:cxn modelId="{5F04001D-CCEE-9743-B71F-00AB5EDE7F78}" type="presParOf" srcId="{AF99088E-DD9A-5340-A532-1C77B1315C8F}" destId="{CB5907E7-CA3C-F04E-A28E-8EFE184120C1}" srcOrd="0" destOrd="0" presId="urn:microsoft.com/office/officeart/2005/8/layout/vList5"/>
    <dgm:cxn modelId="{D6B881FB-3650-5E43-855F-E469AC904A22}" type="presParOf" srcId="{CB5907E7-CA3C-F04E-A28E-8EFE184120C1}" destId="{1930FCBA-BC0A-D344-8EDD-E949AE2CC7C9}" srcOrd="0" destOrd="0" presId="urn:microsoft.com/office/officeart/2005/8/layout/vList5"/>
    <dgm:cxn modelId="{2AEF64AC-AE25-A34D-AF55-E0470B858DA8}" type="presParOf" srcId="{CB5907E7-CA3C-F04E-A28E-8EFE184120C1}" destId="{D6A79473-6B0C-7F45-8BCF-43A76C3C8163}" srcOrd="1" destOrd="0" presId="urn:microsoft.com/office/officeart/2005/8/layout/vList5"/>
    <dgm:cxn modelId="{FAF5B80C-FEF3-604D-9412-E836ADE97616}" type="presParOf" srcId="{AF99088E-DD9A-5340-A532-1C77B1315C8F}" destId="{EBB481B3-241D-D640-BB14-AF937455E926}" srcOrd="1" destOrd="0" presId="urn:microsoft.com/office/officeart/2005/8/layout/vList5"/>
    <dgm:cxn modelId="{D567C298-6BAF-E541-B49B-363F9A4F0B4E}" type="presParOf" srcId="{AF99088E-DD9A-5340-A532-1C77B1315C8F}" destId="{74FDC920-DA99-634C-A0E6-8E0CC17D00CE}" srcOrd="2" destOrd="0" presId="urn:microsoft.com/office/officeart/2005/8/layout/vList5"/>
    <dgm:cxn modelId="{50215B5B-7518-5A4C-9A60-0C84D19C958D}" type="presParOf" srcId="{74FDC920-DA99-634C-A0E6-8E0CC17D00CE}" destId="{FE9B8934-94B5-5F44-AFE7-8104189877FB}" srcOrd="0" destOrd="0" presId="urn:microsoft.com/office/officeart/2005/8/layout/vList5"/>
    <dgm:cxn modelId="{885B4ADE-3C32-AB41-A099-40AC89167BAF}" type="presParOf" srcId="{74FDC920-DA99-634C-A0E6-8E0CC17D00CE}" destId="{B90BA321-218E-8244-B6C9-0DC92AAD6459}" srcOrd="1" destOrd="0" presId="urn:microsoft.com/office/officeart/2005/8/layout/vList5"/>
    <dgm:cxn modelId="{B65686D8-21B3-3041-BE5C-DB4E1130BD1F}" type="presParOf" srcId="{AF99088E-DD9A-5340-A532-1C77B1315C8F}" destId="{943A61D0-99D0-3F45-9B32-5A07CE9F0919}" srcOrd="3" destOrd="0" presId="urn:microsoft.com/office/officeart/2005/8/layout/vList5"/>
    <dgm:cxn modelId="{69DC9382-0884-8D49-A4F3-33C758736D1C}" type="presParOf" srcId="{AF99088E-DD9A-5340-A532-1C77B1315C8F}" destId="{EE1EB03A-C41B-7141-AAB7-5217B4A5D2A5}" srcOrd="4" destOrd="0" presId="urn:microsoft.com/office/officeart/2005/8/layout/vList5"/>
    <dgm:cxn modelId="{0D202EE1-C860-6742-BB4C-E44957C400F9}" type="presParOf" srcId="{EE1EB03A-C41B-7141-AAB7-5217B4A5D2A5}" destId="{60E5C2BC-A020-6748-B28F-D7BBF7E7333A}" srcOrd="0" destOrd="0" presId="urn:microsoft.com/office/officeart/2005/8/layout/vList5"/>
    <dgm:cxn modelId="{CAFAE642-61C5-104A-AA4C-DDFAD8933B34}" type="presParOf" srcId="{EE1EB03A-C41B-7141-AAB7-5217B4A5D2A5}" destId="{A00FCA41-7C48-9E49-A62D-661B956CDD4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D2DC23-6D3B-EB44-9370-115F1BB697F9}">
      <dsp:nvSpPr>
        <dsp:cNvPr id="0" name=""/>
        <dsp:cNvSpPr/>
      </dsp:nvSpPr>
      <dsp:spPr>
        <a:xfrm>
          <a:off x="772774" y="0"/>
          <a:ext cx="2155081" cy="4515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Internal</a:t>
          </a:r>
          <a:endParaRPr lang="en-US" sz="2500" kern="1200" dirty="0"/>
        </a:p>
      </dsp:txBody>
      <dsp:txXfrm>
        <a:off x="786000" y="13226"/>
        <a:ext cx="2128629" cy="425102"/>
      </dsp:txXfrm>
    </dsp:sp>
    <dsp:sp modelId="{1F27990F-5A8C-D84F-B594-A1B3BF5EB066}">
      <dsp:nvSpPr>
        <dsp:cNvPr id="0" name=""/>
        <dsp:cNvSpPr/>
      </dsp:nvSpPr>
      <dsp:spPr>
        <a:xfrm>
          <a:off x="988283" y="451554"/>
          <a:ext cx="238995" cy="7999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9904"/>
              </a:lnTo>
              <a:lnTo>
                <a:pt x="238995" y="7999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69D5FC-DED4-8C4A-8D42-59E432E28DFC}">
      <dsp:nvSpPr>
        <dsp:cNvPr id="0" name=""/>
        <dsp:cNvSpPr/>
      </dsp:nvSpPr>
      <dsp:spPr>
        <a:xfrm>
          <a:off x="1227278" y="637927"/>
          <a:ext cx="2618826" cy="12270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Primary</a:t>
          </a:r>
          <a:r>
            <a:rPr lang="en-US" sz="1400" kern="1200" dirty="0" smtClean="0"/>
            <a:t/>
          </a:r>
          <a:br>
            <a:rPr lang="en-US" sz="1400" kern="1200" dirty="0" smtClean="0"/>
          </a:br>
          <a:r>
            <a:rPr lang="en-US" sz="1200" kern="1200" dirty="0" smtClean="0"/>
            <a:t>Students/Parents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Teachers/Principals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Superintendent/School Board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Non-teaching staff (bus drivers, cafeteria, etc.)</a:t>
          </a:r>
          <a:endParaRPr lang="en-US" sz="1200" kern="1200" dirty="0"/>
        </a:p>
      </dsp:txBody>
      <dsp:txXfrm>
        <a:off x="1263217" y="673866"/>
        <a:ext cx="2546948" cy="1155186"/>
      </dsp:txXfrm>
    </dsp:sp>
    <dsp:sp modelId="{25031EBC-DBDE-8A4F-BEE1-F3BA0E9E7F8E}">
      <dsp:nvSpPr>
        <dsp:cNvPr id="0" name=""/>
        <dsp:cNvSpPr/>
      </dsp:nvSpPr>
      <dsp:spPr>
        <a:xfrm>
          <a:off x="3954030" y="0"/>
          <a:ext cx="2242914" cy="520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External</a:t>
          </a:r>
          <a:endParaRPr lang="en-US" sz="2500" kern="1200" dirty="0"/>
        </a:p>
      </dsp:txBody>
      <dsp:txXfrm>
        <a:off x="3969287" y="15257"/>
        <a:ext cx="2212400" cy="490402"/>
      </dsp:txXfrm>
    </dsp:sp>
    <dsp:sp modelId="{C63EC61E-985F-894E-93B3-0F7B9D6E9DFB}">
      <dsp:nvSpPr>
        <dsp:cNvPr id="0" name=""/>
        <dsp:cNvSpPr/>
      </dsp:nvSpPr>
      <dsp:spPr>
        <a:xfrm>
          <a:off x="4178321" y="520916"/>
          <a:ext cx="244876" cy="711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1360"/>
              </a:lnTo>
              <a:lnTo>
                <a:pt x="244876" y="7113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1144F-F323-654F-B872-CFFB0A17E346}">
      <dsp:nvSpPr>
        <dsp:cNvPr id="0" name=""/>
        <dsp:cNvSpPr/>
      </dsp:nvSpPr>
      <dsp:spPr>
        <a:xfrm>
          <a:off x="4423198" y="612795"/>
          <a:ext cx="2554733" cy="12389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Primary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Residents who live in EBR parish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Parents with kids in private schools</a:t>
          </a:r>
          <a:endParaRPr lang="en-US" sz="1200" kern="1200" dirty="0"/>
        </a:p>
      </dsp:txBody>
      <dsp:txXfrm>
        <a:off x="4459486" y="649083"/>
        <a:ext cx="2482157" cy="1166387"/>
      </dsp:txXfrm>
    </dsp:sp>
    <dsp:sp modelId="{AE04DA52-F57B-F649-AE20-3BFC46A80E05}">
      <dsp:nvSpPr>
        <dsp:cNvPr id="0" name=""/>
        <dsp:cNvSpPr/>
      </dsp:nvSpPr>
      <dsp:spPr>
        <a:xfrm>
          <a:off x="4178321" y="520916"/>
          <a:ext cx="224349" cy="2096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6561"/>
              </a:lnTo>
              <a:lnTo>
                <a:pt x="224349" y="20965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758AA6-CCE0-1949-905E-39EC4853B5C7}">
      <dsp:nvSpPr>
        <dsp:cNvPr id="0" name=""/>
        <dsp:cNvSpPr/>
      </dsp:nvSpPr>
      <dsp:spPr>
        <a:xfrm>
          <a:off x="4402671" y="2015065"/>
          <a:ext cx="2573932" cy="12048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Secondary:  Community-at-large</a:t>
          </a:r>
          <a:r>
            <a:rPr lang="en-US" sz="1400" kern="1200" dirty="0" smtClean="0"/>
            <a:t/>
          </a:r>
          <a:br>
            <a:rPr lang="en-US" sz="1400" kern="1200" dirty="0" smtClean="0"/>
          </a:br>
          <a:r>
            <a:rPr lang="en-US" sz="1200" kern="1200" dirty="0" smtClean="0"/>
            <a:t>Business/Chamber of Commerce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Government/Local Law Enforcement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District Retirees</a:t>
          </a:r>
          <a:endParaRPr lang="en-US" sz="1200" kern="1200" dirty="0"/>
        </a:p>
      </dsp:txBody>
      <dsp:txXfrm>
        <a:off x="4437959" y="2050353"/>
        <a:ext cx="2503356" cy="1134250"/>
      </dsp:txXfrm>
    </dsp:sp>
    <dsp:sp modelId="{DB2C2093-8E72-5943-9537-9148417D5071}">
      <dsp:nvSpPr>
        <dsp:cNvPr id="0" name=""/>
        <dsp:cNvSpPr/>
      </dsp:nvSpPr>
      <dsp:spPr>
        <a:xfrm>
          <a:off x="4178321" y="520916"/>
          <a:ext cx="207483" cy="3438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8037"/>
              </a:lnTo>
              <a:lnTo>
                <a:pt x="207483" y="34380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1FC2C8-4506-5C4F-BFDD-2F44D26D63A0}">
      <dsp:nvSpPr>
        <dsp:cNvPr id="0" name=""/>
        <dsp:cNvSpPr/>
      </dsp:nvSpPr>
      <dsp:spPr>
        <a:xfrm>
          <a:off x="4385804" y="3386663"/>
          <a:ext cx="2607665" cy="11445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Media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Local</a:t>
          </a:r>
          <a:br>
            <a:rPr lang="en-US" sz="1200" kern="1200" dirty="0" smtClean="0"/>
          </a:br>
          <a:r>
            <a:rPr lang="en-US" sz="1200" kern="1200" dirty="0" smtClean="0"/>
            <a:t>National</a:t>
          </a:r>
          <a:br>
            <a:rPr lang="en-US" sz="1200" kern="1200" dirty="0" smtClean="0"/>
          </a:br>
          <a:r>
            <a:rPr lang="en-US" sz="1200" kern="1200" dirty="0" smtClean="0"/>
            <a:t>Trade</a:t>
          </a:r>
          <a:br>
            <a:rPr lang="en-US" sz="1200" kern="1200" dirty="0" smtClean="0"/>
          </a:br>
          <a:r>
            <a:rPr lang="en-US" sz="1200" kern="1200" dirty="0" smtClean="0"/>
            <a:t>Social Media</a:t>
          </a:r>
          <a:endParaRPr lang="en-US" sz="1200" kern="1200" dirty="0"/>
        </a:p>
      </dsp:txBody>
      <dsp:txXfrm>
        <a:off x="4419328" y="3420187"/>
        <a:ext cx="2540617" cy="10775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A79473-6B0C-7F45-8BCF-43A76C3C8163}">
      <dsp:nvSpPr>
        <dsp:cNvPr id="0" name=""/>
        <dsp:cNvSpPr/>
      </dsp:nvSpPr>
      <dsp:spPr>
        <a:xfrm rot="5400000">
          <a:off x="5849142" y="-246597"/>
          <a:ext cx="1103312" cy="18288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2009 – 54%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2010 – 63%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2011 – 63%</a:t>
          </a:r>
          <a:endParaRPr lang="en-US" sz="1900" kern="1200" dirty="0"/>
        </a:p>
      </dsp:txBody>
      <dsp:txXfrm rot="-5400000">
        <a:off x="5486399" y="170005"/>
        <a:ext cx="1774941" cy="995594"/>
      </dsp:txXfrm>
    </dsp:sp>
    <dsp:sp modelId="{1930FCBA-BC0A-D344-8EDD-E949AE2CC7C9}">
      <dsp:nvSpPr>
        <dsp:cNvPr id="0" name=""/>
        <dsp:cNvSpPr/>
      </dsp:nvSpPr>
      <dsp:spPr>
        <a:xfrm>
          <a:off x="1" y="1849"/>
          <a:ext cx="5486396" cy="13319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The educational programs implemented by the school district will improve student achievement</a:t>
          </a:r>
          <a:r>
            <a:rPr lang="en-US" sz="2500" kern="1200" dirty="0" smtClean="0"/>
            <a:t>.</a:t>
          </a:r>
          <a:endParaRPr lang="en-US" sz="2500" kern="1200" dirty="0"/>
        </a:p>
      </dsp:txBody>
      <dsp:txXfrm>
        <a:off x="65019" y="66867"/>
        <a:ext cx="5356360" cy="1201869"/>
      </dsp:txXfrm>
    </dsp:sp>
    <dsp:sp modelId="{B90BA321-218E-8244-B6C9-0DC92AAD6459}">
      <dsp:nvSpPr>
        <dsp:cNvPr id="0" name=""/>
        <dsp:cNvSpPr/>
      </dsp:nvSpPr>
      <dsp:spPr>
        <a:xfrm rot="5400000">
          <a:off x="5849142" y="1143472"/>
          <a:ext cx="1103312" cy="18288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2009 – 46%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2010 – 56%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2011 – 56%</a:t>
          </a:r>
          <a:endParaRPr lang="en-US" sz="1900" kern="1200" dirty="0"/>
        </a:p>
      </dsp:txBody>
      <dsp:txXfrm rot="-5400000">
        <a:off x="5486399" y="1560075"/>
        <a:ext cx="1774941" cy="995594"/>
      </dsp:txXfrm>
    </dsp:sp>
    <dsp:sp modelId="{FE9B8934-94B5-5F44-AFE7-8104189877FB}">
      <dsp:nvSpPr>
        <dsp:cNvPr id="0" name=""/>
        <dsp:cNvSpPr/>
      </dsp:nvSpPr>
      <dsp:spPr>
        <a:xfrm>
          <a:off x="1" y="1402380"/>
          <a:ext cx="5486396" cy="131032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Students in EBR public schools can achieve at/above the level of other students in Private/Parochial area schools.</a:t>
          </a:r>
          <a:endParaRPr lang="en-US" sz="2400" kern="1200" dirty="0"/>
        </a:p>
      </dsp:txBody>
      <dsp:txXfrm>
        <a:off x="63966" y="1466345"/>
        <a:ext cx="5358466" cy="1182391"/>
      </dsp:txXfrm>
    </dsp:sp>
    <dsp:sp modelId="{A00FCA41-7C48-9E49-A62D-661B956CDD4E}">
      <dsp:nvSpPr>
        <dsp:cNvPr id="0" name=""/>
        <dsp:cNvSpPr/>
      </dsp:nvSpPr>
      <dsp:spPr>
        <a:xfrm rot="5400000">
          <a:off x="5849142" y="2507670"/>
          <a:ext cx="1103312" cy="18288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2009 – 44%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2010 – 55%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2011 – 52%</a:t>
          </a:r>
          <a:endParaRPr lang="en-US" sz="1900" kern="1200" dirty="0"/>
        </a:p>
      </dsp:txBody>
      <dsp:txXfrm rot="-5400000">
        <a:off x="5486399" y="2924273"/>
        <a:ext cx="1774941" cy="995594"/>
      </dsp:txXfrm>
    </dsp:sp>
    <dsp:sp modelId="{60E5C2BC-A020-6748-B28F-D7BBF7E7333A}">
      <dsp:nvSpPr>
        <dsp:cNvPr id="0" name=""/>
        <dsp:cNvSpPr/>
      </dsp:nvSpPr>
      <dsp:spPr>
        <a:xfrm>
          <a:off x="1" y="2781990"/>
          <a:ext cx="5486396" cy="12801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The public image of the East Baton Rouge Parish School System is improving.</a:t>
          </a:r>
          <a:endParaRPr lang="en-US" sz="2400" kern="1200" dirty="0"/>
        </a:p>
      </dsp:txBody>
      <dsp:txXfrm>
        <a:off x="62493" y="2844482"/>
        <a:ext cx="5361412" cy="11551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03A6F-44C1-3F49-B1AA-5E1DCDBD0B4F}" type="datetimeFigureOut">
              <a:rPr lang="en-US" smtClean="0"/>
              <a:pPr/>
              <a:t>7/2/2012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7A33F-A32C-5E4C-9278-5B6E294AB0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665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GIVE INTRODUCTION</a:t>
            </a:r>
            <a:r>
              <a:rPr lang="en-US" baseline="0" dirty="0" smtClean="0">
                <a:solidFill>
                  <a:srgbClr val="FF0000"/>
                </a:solidFill>
              </a:rPr>
              <a:t> OF VIDEO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7A33F-A32C-5E4C-9278-5B6E294AB0C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09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576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5240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37293"/>
            <a:ext cx="2133600" cy="365125"/>
          </a:xfrm>
        </p:spPr>
        <p:txBody>
          <a:bodyPr/>
          <a:lstStyle/>
          <a:p>
            <a:fld id="{46C7422E-B9D0-4260-B115-934669BECD81}" type="datetimeFigureOut">
              <a:rPr lang="en-US" smtClean="0"/>
              <a:pPr/>
              <a:t>7/2/2012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D695E13A-7817-46A0-93AA-D8166E7D25A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60" y="6400800"/>
            <a:ext cx="9252959" cy="72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13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7422E-B9D0-4260-B115-934669BECD81}" type="datetimeFigureOut">
              <a:rPr lang="en-US" smtClean="0"/>
              <a:pPr/>
              <a:t>7/2/2012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5E13A-7817-46A0-93AA-D8166E7D2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052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7422E-B9D0-4260-B115-934669BECD81}" type="datetimeFigureOut">
              <a:rPr lang="en-US" smtClean="0"/>
              <a:pPr/>
              <a:t>7/2/2012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5E13A-7817-46A0-93AA-D8166E7D2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983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7422E-B9D0-4260-B115-934669BECD81}" type="datetimeFigureOut">
              <a:rPr lang="en-US" smtClean="0"/>
              <a:pPr/>
              <a:t>7/2/2012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5E13A-7817-46A0-93AA-D8166E7D2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816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7422E-B9D0-4260-B115-934669BECD81}" type="datetimeFigureOut">
              <a:rPr lang="en-US" smtClean="0"/>
              <a:pPr/>
              <a:t>7/2/2012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5E13A-7817-46A0-93AA-D8166E7D2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12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7422E-B9D0-4260-B115-934669BECD81}" type="datetimeFigureOut">
              <a:rPr lang="en-US" smtClean="0"/>
              <a:pPr/>
              <a:t>7/2/2012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5E13A-7817-46A0-93AA-D8166E7D2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93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7422E-B9D0-4260-B115-934669BECD81}" type="datetimeFigureOut">
              <a:rPr lang="en-US" smtClean="0"/>
              <a:pPr/>
              <a:t>7/2/2012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5E13A-7817-46A0-93AA-D8166E7D2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65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7422E-B9D0-4260-B115-934669BECD81}" type="datetimeFigureOut">
              <a:rPr lang="en-US" smtClean="0"/>
              <a:pPr/>
              <a:t>7/2/2012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5E13A-7817-46A0-93AA-D8166E7D2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602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7422E-B9D0-4260-B115-934669BECD81}" type="datetimeFigureOut">
              <a:rPr lang="en-US" smtClean="0"/>
              <a:pPr/>
              <a:t>7/2/2012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5E13A-7817-46A0-93AA-D8166E7D2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77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7422E-B9D0-4260-B115-934669BECD81}" type="datetimeFigureOut">
              <a:rPr lang="en-US" smtClean="0"/>
              <a:pPr/>
              <a:t>7/2/2012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5E13A-7817-46A0-93AA-D8166E7D2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87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7422E-B9D0-4260-B115-934669BECD81}" type="datetimeFigureOut">
              <a:rPr lang="en-US" smtClean="0"/>
              <a:pPr/>
              <a:t>7/2/2012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5E13A-7817-46A0-93AA-D8166E7D2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35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7422E-B9D0-4260-B115-934669BECD81}" type="datetimeFigureOut">
              <a:rPr lang="en-US" smtClean="0"/>
              <a:pPr/>
              <a:t>7/2/2012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5E13A-7817-46A0-93AA-D8166E7D2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6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thinkebrschools.com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inkebrschools.com/" TargetMode="Externa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200400" y="4038600"/>
            <a:ext cx="4953000" cy="1470025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Council of Great City Schools</a:t>
            </a:r>
            <a:b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Public Relations Executive Meeting</a:t>
            </a:r>
            <a:b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July, 2012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76200" y="533400"/>
            <a:ext cx="9067800" cy="1752600"/>
          </a:xfrm>
        </p:spPr>
        <p:txBody>
          <a:bodyPr/>
          <a:lstStyle/>
          <a:p>
            <a:r>
              <a:rPr lang="en-US" dirty="0" smtClean="0"/>
              <a:t>EAST BATON ROUGE PARISH SCHOOL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48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tr-TR" dirty="0" err="1">
                <a:solidFill>
                  <a:srgbClr val="17375E"/>
                </a:solidFill>
              </a:rPr>
              <a:t>Surveys</a:t>
            </a:r>
            <a:endParaRPr lang="tr-TR" dirty="0">
              <a:solidFill>
                <a:srgbClr val="17375E"/>
              </a:solidFill>
            </a:endParaRPr>
          </a:p>
          <a:p>
            <a:pPr lvl="1"/>
            <a:r>
              <a:rPr lang="en-US" sz="3200" dirty="0">
                <a:solidFill>
                  <a:srgbClr val="17375E"/>
                </a:solidFill>
              </a:rPr>
              <a:t>Internal and External</a:t>
            </a:r>
          </a:p>
          <a:p>
            <a:r>
              <a:rPr lang="pl-PL" dirty="0" err="1">
                <a:solidFill>
                  <a:srgbClr val="17375E"/>
                </a:solidFill>
              </a:rPr>
              <a:t>Internal</a:t>
            </a:r>
            <a:r>
              <a:rPr lang="pl-PL" dirty="0">
                <a:solidFill>
                  <a:srgbClr val="17375E"/>
                </a:solidFill>
              </a:rPr>
              <a:t> </a:t>
            </a:r>
            <a:r>
              <a:rPr lang="pl-PL" dirty="0" err="1">
                <a:solidFill>
                  <a:srgbClr val="17375E"/>
                </a:solidFill>
              </a:rPr>
              <a:t>Interviews</a:t>
            </a:r>
            <a:endParaRPr lang="pl-PL" dirty="0">
              <a:solidFill>
                <a:srgbClr val="17375E"/>
              </a:solidFill>
            </a:endParaRPr>
          </a:p>
          <a:p>
            <a:pPr lvl="1"/>
            <a:r>
              <a:rPr lang="en-US" sz="3200" dirty="0">
                <a:solidFill>
                  <a:srgbClr val="17375E"/>
                </a:solidFill>
              </a:rPr>
              <a:t>Leadership Team</a:t>
            </a:r>
          </a:p>
          <a:p>
            <a:pPr lvl="1"/>
            <a:r>
              <a:rPr lang="en-US" sz="3200" dirty="0">
                <a:solidFill>
                  <a:srgbClr val="17375E"/>
                </a:solidFill>
              </a:rPr>
              <a:t>Schools</a:t>
            </a:r>
          </a:p>
          <a:p>
            <a:r>
              <a:rPr lang="en-US" dirty="0" smtClean="0">
                <a:solidFill>
                  <a:srgbClr val="17375E"/>
                </a:solidFill>
              </a:rPr>
              <a:t>District Highlights</a:t>
            </a:r>
          </a:p>
          <a:p>
            <a:r>
              <a:rPr lang="en-US" dirty="0" smtClean="0">
                <a:solidFill>
                  <a:srgbClr val="17375E"/>
                </a:solidFill>
              </a:rPr>
              <a:t>Board </a:t>
            </a:r>
            <a:r>
              <a:rPr lang="en-US" dirty="0">
                <a:solidFill>
                  <a:srgbClr val="17375E"/>
                </a:solidFill>
              </a:rPr>
              <a:t>Members</a:t>
            </a:r>
          </a:p>
          <a:p>
            <a:r>
              <a:rPr lang="en-US" dirty="0">
                <a:solidFill>
                  <a:srgbClr val="17375E"/>
                </a:solidFill>
              </a:rPr>
              <a:t>Local Public Relations Professionals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50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5800" y="2438400"/>
            <a:ext cx="7772400" cy="1500187"/>
          </a:xfrm>
        </p:spPr>
        <p:txBody>
          <a:bodyPr>
            <a:normAutofit/>
          </a:bodyPr>
          <a:lstStyle/>
          <a:p>
            <a:r>
              <a:rPr lang="en-US" sz="4400" dirty="0" smtClean="0"/>
              <a:t>PLANNING</a:t>
            </a:r>
            <a:endParaRPr lang="en-US" sz="4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6400800"/>
            <a:ext cx="9296400" cy="64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09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Board Approval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Budget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Outside Marketing Company</a:t>
            </a:r>
          </a:p>
          <a:p>
            <a:pPr lvl="1"/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Zehnder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95236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Messaging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What do we want to tell them?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“You think you know 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East Baton Rouge Parish Schools?”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4800" b="1" dirty="0" smtClean="0">
                <a:solidFill>
                  <a:srgbClr val="FF0000"/>
                </a:solidFill>
              </a:rPr>
              <a:t>“We’ll Make You Think!”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47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86000"/>
            <a:ext cx="8229600" cy="4114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 we want to tell them?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Messengers - Students</a:t>
            </a:r>
            <a:br>
              <a:rPr lang="en-US" sz="4000" dirty="0" smtClean="0"/>
            </a:br>
            <a:r>
              <a:rPr lang="en-US" sz="4000" dirty="0" smtClean="0"/>
              <a:t>Heroes - Alumni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79805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5800" y="2438400"/>
            <a:ext cx="7772400" cy="1500187"/>
          </a:xfrm>
        </p:spPr>
        <p:txBody>
          <a:bodyPr>
            <a:normAutofit/>
          </a:bodyPr>
          <a:lstStyle/>
          <a:p>
            <a:r>
              <a:rPr lang="en-US" sz="4400" dirty="0" smtClean="0"/>
              <a:t>IMPLEMENTATION</a:t>
            </a:r>
            <a:endParaRPr lang="en-US" sz="4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6400800"/>
            <a:ext cx="9296400" cy="64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87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de-DE" dirty="0">
                <a:solidFill>
                  <a:srgbClr val="17375E"/>
                </a:solidFill>
              </a:rPr>
              <a:t>Soft Launch</a:t>
            </a:r>
          </a:p>
          <a:p>
            <a:pPr lvl="1"/>
            <a:r>
              <a:rPr lang="en-US" dirty="0" smtClean="0">
                <a:solidFill>
                  <a:srgbClr val="17375E"/>
                </a:solidFill>
              </a:rPr>
              <a:t>Print</a:t>
            </a:r>
          </a:p>
          <a:p>
            <a:pPr lvl="1"/>
            <a:r>
              <a:rPr lang="en-US" dirty="0" smtClean="0">
                <a:solidFill>
                  <a:srgbClr val="17375E"/>
                </a:solidFill>
              </a:rPr>
              <a:t>Microsite – </a:t>
            </a:r>
            <a:r>
              <a:rPr lang="en-US" dirty="0" err="1" smtClean="0">
                <a:solidFill>
                  <a:srgbClr val="17375E"/>
                </a:solidFill>
              </a:rPr>
              <a:t>thinkebrschools.com</a:t>
            </a:r>
            <a:endParaRPr lang="en-US" dirty="0">
              <a:solidFill>
                <a:srgbClr val="17375E"/>
              </a:solidFill>
            </a:endParaRPr>
          </a:p>
          <a:p>
            <a:pPr lvl="1"/>
            <a:r>
              <a:rPr lang="en-US" dirty="0">
                <a:solidFill>
                  <a:srgbClr val="17375E"/>
                </a:solidFill>
              </a:rPr>
              <a:t>Radio</a:t>
            </a:r>
          </a:p>
          <a:p>
            <a:pPr lvl="1"/>
            <a:r>
              <a:rPr lang="en-US" dirty="0">
                <a:solidFill>
                  <a:srgbClr val="17375E"/>
                </a:solidFill>
              </a:rPr>
              <a:t>Media </a:t>
            </a:r>
            <a:r>
              <a:rPr lang="en-US" dirty="0" smtClean="0">
                <a:solidFill>
                  <a:srgbClr val="17375E"/>
                </a:solidFill>
              </a:rPr>
              <a:t>Coverage</a:t>
            </a:r>
          </a:p>
          <a:p>
            <a:pPr lvl="1"/>
            <a:r>
              <a:rPr lang="en-US" dirty="0" smtClean="0">
                <a:solidFill>
                  <a:srgbClr val="17375E"/>
                </a:solidFill>
              </a:rPr>
              <a:t>Social Media</a:t>
            </a:r>
            <a:endParaRPr lang="en-US" dirty="0">
              <a:solidFill>
                <a:srgbClr val="17375E"/>
              </a:solidFill>
            </a:endParaRPr>
          </a:p>
          <a:p>
            <a:endParaRPr lang="en-US" dirty="0">
              <a:solidFill>
                <a:srgbClr val="17375E"/>
              </a:solidFill>
            </a:endParaRPr>
          </a:p>
          <a:p>
            <a:r>
              <a:rPr lang="en-US" dirty="0" smtClean="0">
                <a:solidFill>
                  <a:srgbClr val="17375E"/>
                </a:solidFill>
              </a:rPr>
              <a:t>Hard Launch</a:t>
            </a:r>
            <a:endParaRPr lang="en-US" dirty="0">
              <a:solidFill>
                <a:srgbClr val="17375E"/>
              </a:solidFill>
            </a:endParaRPr>
          </a:p>
          <a:p>
            <a:pPr lvl="1"/>
            <a:r>
              <a:rPr lang="en-US" dirty="0">
                <a:solidFill>
                  <a:srgbClr val="17375E"/>
                </a:solidFill>
              </a:rPr>
              <a:t>Internal </a:t>
            </a:r>
            <a:r>
              <a:rPr lang="en-US" dirty="0" smtClean="0">
                <a:solidFill>
                  <a:srgbClr val="17375E"/>
                </a:solidFill>
              </a:rPr>
              <a:t>Emails</a:t>
            </a:r>
            <a:endParaRPr lang="en-US" dirty="0">
              <a:solidFill>
                <a:srgbClr val="17375E"/>
              </a:solidFill>
            </a:endParaRPr>
          </a:p>
          <a:p>
            <a:pPr lvl="1"/>
            <a:r>
              <a:rPr lang="pl-PL" dirty="0" err="1">
                <a:solidFill>
                  <a:srgbClr val="17375E"/>
                </a:solidFill>
              </a:rPr>
              <a:t>External</a:t>
            </a:r>
            <a:r>
              <a:rPr lang="pl-PL" dirty="0">
                <a:solidFill>
                  <a:srgbClr val="17375E"/>
                </a:solidFill>
              </a:rPr>
              <a:t> </a:t>
            </a:r>
            <a:r>
              <a:rPr lang="pl-PL" dirty="0" err="1" smtClean="0">
                <a:solidFill>
                  <a:srgbClr val="17375E"/>
                </a:solidFill>
              </a:rPr>
              <a:t>ENews</a:t>
            </a:r>
            <a:endParaRPr lang="pl-PL" dirty="0">
              <a:solidFill>
                <a:srgbClr val="17375E"/>
              </a:solidFill>
            </a:endParaRPr>
          </a:p>
          <a:p>
            <a:pPr lvl="1"/>
            <a:r>
              <a:rPr lang="de-DE" dirty="0">
                <a:solidFill>
                  <a:srgbClr val="17375E"/>
                </a:solidFill>
              </a:rPr>
              <a:t>Television Spots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51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-13855"/>
            <a:ext cx="2296633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-4618"/>
            <a:ext cx="23000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8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0" y="0"/>
            <a:ext cx="71007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06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3100" y="0"/>
            <a:ext cx="52516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83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5800" y="2438400"/>
            <a:ext cx="7772400" cy="1500187"/>
          </a:xfrm>
        </p:spPr>
        <p:txBody>
          <a:bodyPr>
            <a:normAutofit/>
          </a:bodyPr>
          <a:lstStyle/>
          <a:p>
            <a:r>
              <a:rPr lang="en-US" sz="4400" dirty="0" smtClean="0"/>
              <a:t>DISTRICT INFORMATION</a:t>
            </a:r>
            <a:endParaRPr lang="en-US" sz="4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6400800"/>
            <a:ext cx="9296400" cy="64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4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Microsite</a:t>
            </a:r>
            <a:br>
              <a:rPr lang="en-US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200" dirty="0" err="1" smtClean="0">
                <a:solidFill>
                  <a:schemeClr val="bg1">
                    <a:lumMod val="85000"/>
                  </a:schemeClr>
                </a:solidFill>
              </a:rPr>
              <a:t>thinkebrschools.com</a:t>
            </a:r>
            <a:endParaRPr lang="en-US" sz="2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800"/>
              </a:spcBef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Complements the campaign and creates “buzz”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Includes the “We’ll Make You Think” video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Highlights the facts and allows visitors to share those facts with others via various means of digital communication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Contains a viral marketing component of interactive thought clouds that can be used to send short messages through social media sites and email</a:t>
            </a:r>
          </a:p>
        </p:txBody>
      </p:sp>
    </p:spTree>
    <p:extLst>
      <p:ext uri="{BB962C8B-B14F-4D97-AF65-F5344CB8AC3E}">
        <p14:creationId xmlns:p14="http://schemas.microsoft.com/office/powerpoint/2010/main" val="366604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Microsite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2209800"/>
            <a:ext cx="7334518" cy="42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61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Media Overview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968"/>
              </a:spcBef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Objectives</a:t>
            </a:r>
          </a:p>
          <a:p>
            <a:pPr lvl="1">
              <a:spcBef>
                <a:spcPts val="1968"/>
              </a:spcBef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Generate positive brand perception and instill pride</a:t>
            </a:r>
          </a:p>
          <a:p>
            <a:pPr lvl="1">
              <a:spcBef>
                <a:spcPts val="1968"/>
              </a:spcBef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Schedule media to achieve consistent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</a:rPr>
              <a:t>flighting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 January – May for continuous reinforcement of brand message</a:t>
            </a:r>
          </a:p>
          <a:p>
            <a:pPr>
              <a:spcBef>
                <a:spcPts val="1968"/>
              </a:spcBef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Audience</a:t>
            </a:r>
          </a:p>
          <a:p>
            <a:pPr lvl="1">
              <a:spcBef>
                <a:spcPts val="1968"/>
              </a:spcBef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Due 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to broad-based audience, media buying was 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targeted to adults 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25-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54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spcBef>
                <a:spcPts val="1968"/>
              </a:spcBef>
            </a:pP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  <a:p>
            <a:pPr marL="457200" lvl="1" indent="0">
              <a:spcBef>
                <a:spcPts val="1968"/>
              </a:spcBef>
              <a:buNone/>
            </a:pPr>
            <a:endParaRPr lang="en-US" sz="36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29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Media Vehicles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057400"/>
            <a:ext cx="5791200" cy="44196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968"/>
              </a:spcBef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Print Ads</a:t>
            </a:r>
          </a:p>
          <a:p>
            <a:pPr>
              <a:spcBef>
                <a:spcPts val="1968"/>
              </a:spcBef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Radio</a:t>
            </a:r>
          </a:p>
          <a:p>
            <a:pPr>
              <a:spcBef>
                <a:spcPts val="1968"/>
              </a:spcBef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Microsite</a:t>
            </a:r>
          </a:p>
          <a:p>
            <a:pPr>
              <a:spcBef>
                <a:spcPts val="1968"/>
              </a:spcBef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Social Media</a:t>
            </a:r>
          </a:p>
          <a:p>
            <a:pPr>
              <a:spcBef>
                <a:spcPts val="1968"/>
              </a:spcBef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Video</a:t>
            </a:r>
          </a:p>
          <a:p>
            <a:pPr>
              <a:spcBef>
                <a:spcPts val="1968"/>
              </a:spcBef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Television Commercials</a:t>
            </a:r>
          </a:p>
          <a:p>
            <a:pPr>
              <a:spcBef>
                <a:spcPts val="1968"/>
              </a:spcBef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Billboards</a:t>
            </a:r>
          </a:p>
          <a:p>
            <a:pPr marL="0" indent="0">
              <a:spcBef>
                <a:spcPts val="1968"/>
              </a:spcBef>
              <a:buNone/>
            </a:pPr>
            <a:endParaRPr lang="en-US" sz="36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41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Television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3886200" cy="4114799"/>
          </a:xfrm>
        </p:spPr>
        <p:txBody>
          <a:bodyPr>
            <a:normAutofit fontScale="47500" lnSpcReduction="20000"/>
          </a:bodyPr>
          <a:lstStyle/>
          <a:p>
            <a:pPr>
              <a:spcBef>
                <a:spcPts val="1968"/>
              </a:spcBef>
              <a:buFont typeface="Arial"/>
              <a:buChar char="•"/>
            </a:pPr>
            <a:r>
              <a:rPr lang="en-US" sz="3800" dirty="0" smtClean="0">
                <a:solidFill>
                  <a:schemeClr val="tx2">
                    <a:lumMod val="75000"/>
                  </a:schemeClr>
                </a:solidFill>
              </a:rPr>
              <a:t>Broad reach vehicle that quickly created awareness among the Baton Rouge market</a:t>
            </a:r>
          </a:p>
          <a:p>
            <a:pPr>
              <a:spcBef>
                <a:spcPts val="1968"/>
              </a:spcBef>
              <a:buFont typeface="Arial"/>
              <a:buChar char="•"/>
            </a:pPr>
            <a:r>
              <a:rPr lang="en-US" sz="3800" dirty="0" smtClean="0">
                <a:solidFill>
                  <a:schemeClr val="tx2">
                    <a:lumMod val="75000"/>
                  </a:schemeClr>
                </a:solidFill>
              </a:rPr>
              <a:t>Recommended stations included:</a:t>
            </a:r>
          </a:p>
          <a:p>
            <a:pPr lvl="2">
              <a:lnSpc>
                <a:spcPct val="80000"/>
              </a:lnSpc>
              <a:spcBef>
                <a:spcPts val="1968"/>
              </a:spcBef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WAFB – CBS 9</a:t>
            </a:r>
          </a:p>
          <a:p>
            <a:pPr lvl="2">
              <a:lnSpc>
                <a:spcPct val="80000"/>
              </a:lnSpc>
              <a:spcBef>
                <a:spcPts val="1968"/>
              </a:spcBef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WBRL – CW 21</a:t>
            </a:r>
          </a:p>
          <a:p>
            <a:pPr lvl="2">
              <a:lnSpc>
                <a:spcPct val="80000"/>
              </a:lnSpc>
              <a:spcBef>
                <a:spcPts val="1968"/>
              </a:spcBef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WBRZ – ABC 2</a:t>
            </a:r>
          </a:p>
          <a:p>
            <a:pPr lvl="2">
              <a:lnSpc>
                <a:spcPct val="80000"/>
              </a:lnSpc>
              <a:spcBef>
                <a:spcPts val="1968"/>
              </a:spcBef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WBXH – My Network 39</a:t>
            </a:r>
          </a:p>
          <a:p>
            <a:pPr lvl="2">
              <a:lnSpc>
                <a:spcPct val="80000"/>
              </a:lnSpc>
              <a:spcBef>
                <a:spcPts val="1968"/>
              </a:spcBef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WGMB – Fox 44</a:t>
            </a:r>
          </a:p>
          <a:p>
            <a:pPr lvl="2">
              <a:lnSpc>
                <a:spcPct val="80000"/>
              </a:lnSpc>
              <a:spcBef>
                <a:spcPts val="1968"/>
              </a:spcBef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WVLA – NBC 33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00600" y="2286001"/>
            <a:ext cx="4038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968"/>
              </a:spcBef>
            </a:pPr>
            <a:r>
              <a:rPr lang="en-US" sz="5500" dirty="0" smtClean="0">
                <a:solidFill>
                  <a:schemeClr val="tx2">
                    <a:lumMod val="75000"/>
                  </a:schemeClr>
                </a:solidFill>
              </a:rPr>
              <a:t>Provided </a:t>
            </a:r>
            <a:r>
              <a:rPr lang="en-US" sz="5500" dirty="0">
                <a:solidFill>
                  <a:schemeClr val="tx2">
                    <a:lumMod val="75000"/>
                  </a:schemeClr>
                </a:solidFill>
              </a:rPr>
              <a:t>reach to our primary audience within East Baton Rouge </a:t>
            </a:r>
            <a:r>
              <a:rPr lang="en-US" sz="5500" dirty="0" smtClean="0">
                <a:solidFill>
                  <a:schemeClr val="tx2">
                    <a:lumMod val="75000"/>
                  </a:schemeClr>
                </a:solidFill>
              </a:rPr>
              <a:t>Parish</a:t>
            </a:r>
            <a:endParaRPr lang="en-US" sz="55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1968"/>
              </a:spcBef>
            </a:pPr>
            <a:r>
              <a:rPr lang="en-US" sz="5500" dirty="0">
                <a:solidFill>
                  <a:schemeClr val="tx2">
                    <a:lumMod val="75000"/>
                  </a:schemeClr>
                </a:solidFill>
              </a:rPr>
              <a:t>Zoned cable </a:t>
            </a:r>
            <a:r>
              <a:rPr lang="en-US" sz="5500" dirty="0" smtClean="0">
                <a:solidFill>
                  <a:schemeClr val="tx2">
                    <a:lumMod val="75000"/>
                  </a:schemeClr>
                </a:solidFill>
              </a:rPr>
              <a:t>allowed </a:t>
            </a:r>
            <a:r>
              <a:rPr lang="en-US" sz="5500" dirty="0">
                <a:solidFill>
                  <a:schemeClr val="tx2">
                    <a:lumMod val="75000"/>
                  </a:schemeClr>
                </a:solidFill>
              </a:rPr>
              <a:t>for effective and cost-efficient targeting</a:t>
            </a:r>
          </a:p>
          <a:p>
            <a:pPr>
              <a:spcBef>
                <a:spcPts val="1968"/>
              </a:spcBef>
            </a:pPr>
            <a:r>
              <a:rPr lang="en-US" sz="5500" dirty="0">
                <a:solidFill>
                  <a:schemeClr val="tx2">
                    <a:lumMod val="75000"/>
                  </a:schemeClr>
                </a:solidFill>
              </a:rPr>
              <a:t>Recommended networks (based on high reach among adults 25-54):</a:t>
            </a:r>
          </a:p>
          <a:p>
            <a:pPr marL="457200" lvl="1" indent="0">
              <a:lnSpc>
                <a:spcPct val="70000"/>
              </a:lnSpc>
              <a:spcBef>
                <a:spcPts val="1200"/>
              </a:spcBef>
              <a:buNone/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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sym typeface="Wingdings"/>
              </a:rPr>
              <a:t>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sym typeface="Wingdings"/>
              </a:rPr>
              <a:t>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ABC Family	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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sym typeface="Wingdings"/>
              </a:rPr>
              <a:t>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sym typeface="Wingdings"/>
              </a:rPr>
              <a:t>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BET</a:t>
            </a:r>
          </a:p>
          <a:p>
            <a:pPr marL="457200" lvl="1" indent="0">
              <a:lnSpc>
                <a:spcPct val="70000"/>
              </a:lnSpc>
              <a:spcBef>
                <a:spcPts val="1200"/>
              </a:spcBef>
              <a:buNone/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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sym typeface="Wingdings"/>
              </a:rPr>
              <a:t>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sym typeface="Wingdings"/>
              </a:rPr>
              <a:t>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FX		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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sym typeface="Wingdings"/>
              </a:rPr>
              <a:t>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sym typeface="Wingdings"/>
              </a:rPr>
              <a:t>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Lifetime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  <a:p>
            <a:pPr marL="457200" lvl="1" indent="0">
              <a:lnSpc>
                <a:spcPct val="70000"/>
              </a:lnSpc>
              <a:spcBef>
                <a:spcPts val="1200"/>
              </a:spcBef>
              <a:buNone/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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sym typeface="Wingdings"/>
              </a:rPr>
              <a:t>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sym typeface="Wingdings"/>
              </a:rPr>
              <a:t>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MSNBC	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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sym typeface="Wingdings"/>
              </a:rPr>
              <a:t>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sym typeface="Wingdings"/>
              </a:rPr>
              <a:t>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NICK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  <a:p>
            <a:pPr marL="457200" lvl="1" indent="0">
              <a:lnSpc>
                <a:spcPct val="70000"/>
              </a:lnSpc>
              <a:spcBef>
                <a:spcPts val="1200"/>
              </a:spcBef>
              <a:buNone/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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sym typeface="Wingdings"/>
              </a:rPr>
              <a:t>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sym typeface="Wingdings"/>
              </a:rPr>
              <a:t>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TBS		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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sym typeface="Wingdings"/>
              </a:rPr>
              <a:t> 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TNT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  <a:p>
            <a:pPr marL="457200" lvl="1" indent="0">
              <a:lnSpc>
                <a:spcPct val="70000"/>
              </a:lnSpc>
              <a:spcBef>
                <a:spcPts val="1200"/>
              </a:spcBef>
              <a:buNone/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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sym typeface="Wingdings"/>
              </a:rPr>
              <a:t>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sym typeface="Wingdings"/>
              </a:rPr>
              <a:t>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TOON	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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sym typeface="Wingdings"/>
              </a:rPr>
              <a:t>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sym typeface="Wingdings"/>
              </a:rPr>
              <a:t>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USA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70000"/>
              </a:lnSpc>
              <a:spcBef>
                <a:spcPts val="1200"/>
              </a:spcBef>
            </a:pP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1524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Broadcast                              Cable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2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0" y="3059668"/>
            <a:ext cx="4374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http://www.thinkebrschools.</a:t>
            </a:r>
            <a:endParaRPr lang="en-US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533400" y="3479321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Click on video link </a:t>
            </a:r>
            <a:endParaRPr lang="en-US" sz="2500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533400" y="190660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“We’ll Make You Think” Video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52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5800" y="2438400"/>
            <a:ext cx="7772400" cy="1500187"/>
          </a:xfrm>
        </p:spPr>
        <p:txBody>
          <a:bodyPr>
            <a:normAutofit/>
          </a:bodyPr>
          <a:lstStyle/>
          <a:p>
            <a:r>
              <a:rPr lang="en-US" sz="4400" dirty="0" smtClean="0"/>
              <a:t>EVALUATION</a:t>
            </a:r>
            <a:endParaRPr lang="en-US" sz="4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6400800"/>
            <a:ext cx="9296400" cy="64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64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Results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</a:rPr>
              <a:t>Internal and communitywide surveys were completed at the end of August and offered quantifiable insight into the campaign’s success.</a:t>
            </a:r>
            <a:endParaRPr lang="en-US" sz="4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41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</a:rPr>
              <a:t>Community Survey Results</a:t>
            </a:r>
            <a:endParaRPr lang="en-US" sz="3600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797308545"/>
              </p:ext>
            </p:extLst>
          </p:nvPr>
        </p:nvGraphicFramePr>
        <p:xfrm>
          <a:off x="457200" y="2159000"/>
          <a:ext cx="7315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111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</a:rPr>
              <a:t>Community Survey Results</a:t>
            </a:r>
            <a:endParaRPr lang="en-US" sz="36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2133600"/>
            <a:ext cx="7696200" cy="460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District Information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752600"/>
            <a:ext cx="6477000" cy="4525963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Student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Population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43,300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82% Minority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86% Free/Reduced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9% ESS</a:t>
            </a:r>
          </a:p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School Sites – 85  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9 Blue Ribbon</a:t>
            </a:r>
          </a:p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Employees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6,200 Total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3,750 Teachers</a:t>
            </a:r>
          </a:p>
        </p:txBody>
      </p:sp>
    </p:spTree>
    <p:extLst>
      <p:ext uri="{BB962C8B-B14F-4D97-AF65-F5344CB8AC3E}">
        <p14:creationId xmlns:p14="http://schemas.microsoft.com/office/powerpoint/2010/main" val="221067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</a:rPr>
              <a:t>Community Survey Results</a:t>
            </a:r>
            <a:endParaRPr lang="en-US" sz="36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133600"/>
            <a:ext cx="8382000" cy="425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1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</a:rPr>
              <a:t>Community Survey Results</a:t>
            </a:r>
            <a:endParaRPr lang="en-US" sz="36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057400"/>
            <a:ext cx="8229600" cy="412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0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</a:rPr>
              <a:t>Community Survey Results</a:t>
            </a:r>
            <a:endParaRPr lang="en-US" sz="36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057400"/>
            <a:ext cx="8305800" cy="425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8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FBFBF"/>
                </a:solidFill>
              </a:rPr>
              <a:t>Student Population</a:t>
            </a:r>
            <a:endParaRPr lang="en-US" dirty="0">
              <a:solidFill>
                <a:srgbClr val="BFBFB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057400"/>
            <a:ext cx="7848600" cy="448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4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228600"/>
            <a:ext cx="73152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>
                    <a:lumMod val="75000"/>
                  </a:schemeClr>
                </a:solidFill>
              </a:rPr>
              <a:t>Feedback</a:t>
            </a:r>
            <a:endParaRPr lang="en-US" sz="3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981200"/>
            <a:ext cx="8382000" cy="464819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5100" dirty="0" smtClean="0">
                <a:solidFill>
                  <a:schemeClr val="tx2">
                    <a:lumMod val="75000"/>
                  </a:schemeClr>
                </a:solidFill>
              </a:rPr>
              <a:t>East Baton Rouge Parish School Board and Executive Leadership Team Members</a:t>
            </a:r>
            <a:br>
              <a:rPr lang="en-US" sz="51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“Congratulations are in order, this is the positive news that will keep our system in excellent performance and acceptance!”  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-W.T. Winfield, former School Board Member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“This is Big League, Chris!  Thanks for your hard work.”  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-Herman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</a:rPr>
              <a:t>Brister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, Chief Academic Officer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“Outstanding!  It’s a quality and classy piece of work.  Great Job!”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-Jesse Noble, Chief Technology Officer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“Thanks, Chris, for making this happen.  This prize supports your excellent judgment in the selection process used for this advertising piece.  CONGRATULATIONS!!”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Dr. Liz Duran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</a:rPr>
              <a:t>Swinford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, former Associate Superintendent for Human Resources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50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Important Dates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371600"/>
            <a:ext cx="6934200" cy="518160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August 2005</a:t>
            </a:r>
          </a:p>
          <a:p>
            <a:pPr lvl="1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Hurricane Katrina</a:t>
            </a:r>
          </a:p>
          <a:p>
            <a:pPr lvl="2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Over 9,000 students enrolled in one week</a:t>
            </a:r>
          </a:p>
          <a:p>
            <a:pPr lvl="2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Over 3,000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permanent students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Rebuilding</a:t>
            </a:r>
          </a:p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July 2007</a:t>
            </a:r>
          </a:p>
          <a:p>
            <a:pPr lvl="1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Consent Decree 	</a:t>
            </a:r>
          </a:p>
          <a:p>
            <a:pPr lvl="2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One of the longest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desegregation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ases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in U.S.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history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April 2009</a:t>
            </a:r>
          </a:p>
          <a:p>
            <a:pPr lvl="1"/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SACS CASI District Accreditation</a:t>
            </a:r>
          </a:p>
        </p:txBody>
      </p:sp>
    </p:spTree>
    <p:extLst>
      <p:ext uri="{BB962C8B-B14F-4D97-AF65-F5344CB8AC3E}">
        <p14:creationId xmlns:p14="http://schemas.microsoft.com/office/powerpoint/2010/main" val="212808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SACS CASI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2057400"/>
            <a:ext cx="8153400" cy="38862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RECOMMENDATION:</a:t>
            </a:r>
          </a:p>
          <a:p>
            <a:pPr marL="457200" lvl="1" indent="0">
              <a:buNone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“A communitywide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marketing strategy should be designed and implemented to address the perceptual gap concerning the quality of education provided by EBR schools.”</a:t>
            </a:r>
          </a:p>
        </p:txBody>
      </p:sp>
    </p:spTree>
    <p:extLst>
      <p:ext uri="{BB962C8B-B14F-4D97-AF65-F5344CB8AC3E}">
        <p14:creationId xmlns:p14="http://schemas.microsoft.com/office/powerpoint/2010/main" val="338638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Goal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2057400"/>
            <a:ext cx="8153400" cy="43434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Generate positive brand perception for EBRPSS by:</a:t>
            </a:r>
          </a:p>
          <a:p>
            <a:pPr lvl="3"/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 Connecting emotionally</a:t>
            </a:r>
          </a:p>
          <a:p>
            <a:pPr lvl="3"/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 Making it relevant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In order to: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Raise morale/instill pride</a:t>
            </a:r>
          </a:p>
          <a:p>
            <a:pPr marL="457200" lvl="1" indent="0">
              <a:buNone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	Change perception</a:t>
            </a:r>
          </a:p>
        </p:txBody>
      </p:sp>
    </p:spTree>
    <p:extLst>
      <p:ext uri="{BB962C8B-B14F-4D97-AF65-F5344CB8AC3E}">
        <p14:creationId xmlns:p14="http://schemas.microsoft.com/office/powerpoint/2010/main" val="43773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Audience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348501320"/>
              </p:ext>
            </p:extLst>
          </p:nvPr>
        </p:nvGraphicFramePr>
        <p:xfrm>
          <a:off x="321733" y="2023533"/>
          <a:ext cx="77724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380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676400"/>
          </a:xfrm>
        </p:spPr>
        <p:txBody>
          <a:bodyPr>
            <a:normAutofit/>
          </a:bodyPr>
          <a:lstStyle/>
          <a:p>
            <a:pPr>
              <a:lnSpc>
                <a:spcPct val="60000"/>
              </a:lnSpc>
            </a:pPr>
            <a:r>
              <a:rPr lang="en-US" sz="6000" b="1" dirty="0" smtClean="0">
                <a:solidFill>
                  <a:schemeClr val="tx2">
                    <a:lumMod val="75000"/>
                  </a:schemeClr>
                </a:solidFill>
              </a:rPr>
              <a:t>Perception is Reality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                   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in the Absence of Information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56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5800" y="2438400"/>
            <a:ext cx="7772400" cy="1500187"/>
          </a:xfrm>
        </p:spPr>
        <p:txBody>
          <a:bodyPr>
            <a:normAutofit/>
          </a:bodyPr>
          <a:lstStyle/>
          <a:p>
            <a:r>
              <a:rPr lang="en-US" sz="4400" dirty="0" smtClean="0"/>
              <a:t>RESEARCH</a:t>
            </a:r>
            <a:endParaRPr lang="en-US" sz="4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6400800"/>
            <a:ext cx="9296400" cy="64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21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ct ppt tEMP</Template>
  <TotalTime>2108</TotalTime>
  <Words>535</Words>
  <Application>Microsoft Office PowerPoint</Application>
  <PresentationFormat>On-screen Show (4:3)</PresentationFormat>
  <Paragraphs>144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Presentation3</vt:lpstr>
      <vt:lpstr>Council of Great City Schools Public Relations Executive Meeting July, 2012</vt:lpstr>
      <vt:lpstr>PowerPoint Presentation</vt:lpstr>
      <vt:lpstr>District Information</vt:lpstr>
      <vt:lpstr>Important Dates</vt:lpstr>
      <vt:lpstr>SACS CASI</vt:lpstr>
      <vt:lpstr>Goal</vt:lpstr>
      <vt:lpstr>Audience</vt:lpstr>
      <vt:lpstr>Perception is Reality                       in the Absence of Information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 we want to tell them?  Messengers - Students Heroes - Alumni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Microsite thinkebrschools.com</vt:lpstr>
      <vt:lpstr>Microsite</vt:lpstr>
      <vt:lpstr>Media Overview</vt:lpstr>
      <vt:lpstr>Media Vehicles</vt:lpstr>
      <vt:lpstr>Television</vt:lpstr>
      <vt:lpstr>PowerPoint Presentation</vt:lpstr>
      <vt:lpstr>PowerPoint Presentation</vt:lpstr>
      <vt:lpstr>Results</vt:lpstr>
      <vt:lpstr>Community Survey Results</vt:lpstr>
      <vt:lpstr>Community Survey Results</vt:lpstr>
      <vt:lpstr>Community Survey Results</vt:lpstr>
      <vt:lpstr>Community Survey Results</vt:lpstr>
      <vt:lpstr>Community Survey Results</vt:lpstr>
      <vt:lpstr>Student Population</vt:lpstr>
      <vt:lpstr>Feedback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Council of Great City Schools Public Relations Executive Meeting July 6-8, 2012</dc:title>
  <dc:creator>dblakes</dc:creator>
  <cp:lastModifiedBy>dblakes</cp:lastModifiedBy>
  <cp:revision>48</cp:revision>
  <dcterms:created xsi:type="dcterms:W3CDTF">2012-06-26T22:19:52Z</dcterms:created>
  <dcterms:modified xsi:type="dcterms:W3CDTF">2012-07-02T20:59:44Z</dcterms:modified>
</cp:coreProperties>
</file>